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08" r:id="rId1"/>
  </p:sldMasterIdLst>
  <p:notesMasterIdLst>
    <p:notesMasterId r:id="rId12"/>
  </p:notesMasterIdLst>
  <p:handoutMasterIdLst>
    <p:handoutMasterId r:id="rId13"/>
  </p:handoutMasterIdLst>
  <p:sldIdLst>
    <p:sldId id="336" r:id="rId2"/>
    <p:sldId id="325" r:id="rId3"/>
    <p:sldId id="326" r:id="rId4"/>
    <p:sldId id="337" r:id="rId5"/>
    <p:sldId id="338" r:id="rId6"/>
    <p:sldId id="331" r:id="rId7"/>
    <p:sldId id="339" r:id="rId8"/>
    <p:sldId id="332" r:id="rId9"/>
    <p:sldId id="333" r:id="rId10"/>
    <p:sldId id="334" r:id="rId11"/>
  </p:sldIdLst>
  <p:sldSz cx="12190413" cy="6859588"/>
  <p:notesSz cx="6797675" cy="9926638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87332" indent="698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777835" indent="1365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166755" indent="2047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555673" indent="2730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3399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8158" autoAdjust="0"/>
  </p:normalViewPr>
  <p:slideViewPr>
    <p:cSldViewPr>
      <p:cViewPr varScale="1">
        <p:scale>
          <a:sx n="66" d="100"/>
          <a:sy n="66" d="100"/>
        </p:scale>
        <p:origin x="628" y="3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4"/>
    </p:cViewPr>
  </p:sorterViewPr>
  <p:notesViewPr>
    <p:cSldViewPr>
      <p:cViewPr varScale="1">
        <p:scale>
          <a:sx n="92" d="100"/>
          <a:sy n="92" d="100"/>
        </p:scale>
        <p:origin x="-14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1" cy="49552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953" y="1"/>
            <a:ext cx="2946636" cy="49552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FC98B55-B359-4175-8B94-03013871527E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801"/>
            <a:ext cx="2945551" cy="49552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953" y="9428801"/>
            <a:ext cx="2946636" cy="49552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9024EDF-813F-45B4-9F2B-F30AAE7423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14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51" cy="49552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040" y="1"/>
            <a:ext cx="2945550" cy="49552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554839-E396-4D40-9C87-936FC949AD33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10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659" y="4714400"/>
            <a:ext cx="5438357" cy="446664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801"/>
            <a:ext cx="2945551" cy="49552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040" y="9428801"/>
            <a:ext cx="2945550" cy="49552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4C394C3-0180-4E10-A716-DED4300784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188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8733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7783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6675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5567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47146" algn="l" defTabSz="7788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36574" algn="l" defTabSz="7788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26004" algn="l" defTabSz="7788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15433" algn="l" defTabSz="77885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649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44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803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52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7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1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832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C394C3-0180-4E10-A716-DED430078452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70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31"/>
            <a:ext cx="10361851" cy="14703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77" y="3887100"/>
            <a:ext cx="8533290" cy="1753006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4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2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98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7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4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2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9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394C-454A-4C53-9507-42AA1D6230CC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815B1-23CF-4596-8D91-5EAC740794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82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5233"/>
            <a:ext cx="10971373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1600575"/>
            <a:ext cx="10971373" cy="4526481"/>
          </a:xfrm>
          <a:prstGeom prst="rect">
            <a:avLst/>
          </a:prstGeom>
        </p:spPr>
        <p:txBody>
          <a:bodyPr vert="eaVert" lIns="91411" tIns="45704" rIns="91411" bIns="4570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8A1D-5D97-4487-A4B8-11E69C43E5BC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C3441-2424-4310-9D6A-06EF7E8622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7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10"/>
            <a:ext cx="2742844" cy="5852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38" y="274710"/>
            <a:ext cx="8025357" cy="5852879"/>
          </a:xfrm>
          <a:prstGeom prst="rect">
            <a:avLst/>
          </a:prstGeom>
        </p:spPr>
        <p:txBody>
          <a:bodyPr vert="eaVert" lIns="91411" tIns="45704" rIns="91411" bIns="4570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401B7-79A9-426E-BA2E-D2271C90148D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B6C8-1E0C-44C2-80AB-8D8C44CC90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67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/>
        </p:nvSpPr>
        <p:spPr bwMode="auto">
          <a:xfrm>
            <a:off x="609603" y="1601788"/>
            <a:ext cx="10971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928" tIns="27463" rIns="54928" bIns="2746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700">
                <a:latin typeface="Calibri" pitchFamily="34" charset="0"/>
              </a:rPr>
              <a:t>            </a:t>
            </a:r>
          </a:p>
          <a:p>
            <a:pPr marL="0" lvl="1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2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3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4" indent="0" algn="ctr"/>
            <a:r>
              <a:rPr lang="zh-CN" altLang="en-US" sz="2700">
                <a:latin typeface="Calibri" pitchFamily="34" charset="0"/>
              </a:rPr>
              <a:t>   </a:t>
            </a:r>
          </a:p>
        </p:txBody>
      </p:sp>
      <p:sp>
        <p:nvSpPr>
          <p:cNvPr id="3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9012239" y="6383338"/>
            <a:ext cx="2843213" cy="368300"/>
          </a:xfrm>
        </p:spPr>
        <p:txBody>
          <a:bodyPr lIns="61968" tIns="30981" rIns="61968" bIns="30981"/>
          <a:lstStyle>
            <a:lvl1pPr algn="r">
              <a:defRPr sz="800">
                <a:solidFill>
                  <a:srgbClr val="000000">
                    <a:alpha val="7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4AB9301-3AAA-462C-BA85-5608DAD7F7A1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490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9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5233"/>
            <a:ext cx="10971373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3" y="1600575"/>
            <a:ext cx="10971373" cy="4526481"/>
          </a:xfrm>
          <a:prstGeom prst="rect">
            <a:avLst/>
          </a:prstGeom>
        </p:spPr>
        <p:txBody>
          <a:bodyPr lIns="91411" tIns="45704" rIns="91411" bIns="4570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80A88-DA02-4DF2-AF4B-82AB1B5AAB9B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7E66-557F-45B5-B640-D6FE9A65B9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9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7927"/>
            <a:ext cx="10361851" cy="1362391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7395"/>
            <a:ext cx="10361851" cy="1500535"/>
          </a:xfrm>
          <a:prstGeom prst="rect">
            <a:avLst/>
          </a:prstGeom>
        </p:spPr>
        <p:txBody>
          <a:bodyPr lIns="91411" tIns="45704" rIns="91411" bIns="45704"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4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4939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240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987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7349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48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9228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975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827A-3592-49A0-9F01-CD3F1851FFEE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99D3-33B0-4FF0-BA2B-026877C9C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28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5233"/>
            <a:ext cx="10971373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574"/>
            <a:ext cx="5384099" cy="4527011"/>
          </a:xfrm>
          <a:prstGeom prst="rect">
            <a:avLst/>
          </a:prstGeom>
        </p:spPr>
        <p:txBody>
          <a:bodyPr lIns="91411" tIns="45704" rIns="91411" bIns="45704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6" y="1600574"/>
            <a:ext cx="5384099" cy="4527011"/>
          </a:xfrm>
          <a:prstGeom prst="rect">
            <a:avLst/>
          </a:prstGeom>
        </p:spPr>
        <p:txBody>
          <a:bodyPr lIns="91411" tIns="45704" rIns="91411" bIns="45704"/>
          <a:lstStyle>
            <a:lvl1pPr>
              <a:defRPr sz="17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B99C2-2247-4769-AF94-633D63123BC2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D89F3-76EE-4AAE-841A-02293CE34E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91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5233"/>
            <a:ext cx="10971373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3" y="1535480"/>
            <a:ext cx="5386217" cy="639909"/>
          </a:xfrm>
          <a:prstGeom prst="rect">
            <a:avLst/>
          </a:prstGeom>
        </p:spPr>
        <p:txBody>
          <a:bodyPr lIns="91411" tIns="45704" rIns="91411" bIns="45704" anchor="b"/>
          <a:lstStyle>
            <a:lvl1pPr marL="0" indent="0">
              <a:buNone/>
              <a:defRPr sz="1500" b="1"/>
            </a:lvl1pPr>
            <a:lvl2pPr marL="274700" indent="0">
              <a:buNone/>
              <a:defRPr sz="1200" b="1"/>
            </a:lvl2pPr>
            <a:lvl3pPr marL="549397" indent="0">
              <a:buNone/>
              <a:defRPr sz="1100" b="1"/>
            </a:lvl3pPr>
            <a:lvl4pPr marL="824098" indent="0">
              <a:buNone/>
              <a:defRPr sz="1100" b="1"/>
            </a:lvl4pPr>
            <a:lvl5pPr marL="1098795" indent="0">
              <a:buNone/>
              <a:defRPr sz="1100" b="1"/>
            </a:lvl5pPr>
            <a:lvl6pPr marL="1373494" indent="0">
              <a:buNone/>
              <a:defRPr sz="1100" b="1"/>
            </a:lvl6pPr>
            <a:lvl7pPr marL="1648192" indent="0">
              <a:buNone/>
              <a:defRPr sz="1100" b="1"/>
            </a:lvl7pPr>
            <a:lvl8pPr marL="1922889" indent="0">
              <a:buNone/>
              <a:defRPr sz="1100" b="1"/>
            </a:lvl8pPr>
            <a:lvl9pPr marL="2197589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3" y="2175381"/>
            <a:ext cx="5386217" cy="3952203"/>
          </a:xfrm>
          <a:prstGeom prst="rect">
            <a:avLst/>
          </a:prstGeom>
        </p:spPr>
        <p:txBody>
          <a:bodyPr lIns="91411" tIns="45704" rIns="91411" bIns="45704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74" y="1535480"/>
            <a:ext cx="5388332" cy="639909"/>
          </a:xfrm>
          <a:prstGeom prst="rect">
            <a:avLst/>
          </a:prstGeom>
        </p:spPr>
        <p:txBody>
          <a:bodyPr lIns="91411" tIns="45704" rIns="91411" bIns="45704" anchor="b"/>
          <a:lstStyle>
            <a:lvl1pPr marL="0" indent="0">
              <a:buNone/>
              <a:defRPr sz="1500" b="1"/>
            </a:lvl1pPr>
            <a:lvl2pPr marL="274700" indent="0">
              <a:buNone/>
              <a:defRPr sz="1200" b="1"/>
            </a:lvl2pPr>
            <a:lvl3pPr marL="549397" indent="0">
              <a:buNone/>
              <a:defRPr sz="1100" b="1"/>
            </a:lvl3pPr>
            <a:lvl4pPr marL="824098" indent="0">
              <a:buNone/>
              <a:defRPr sz="1100" b="1"/>
            </a:lvl4pPr>
            <a:lvl5pPr marL="1098795" indent="0">
              <a:buNone/>
              <a:defRPr sz="1100" b="1"/>
            </a:lvl5pPr>
            <a:lvl6pPr marL="1373494" indent="0">
              <a:buNone/>
              <a:defRPr sz="1100" b="1"/>
            </a:lvl6pPr>
            <a:lvl7pPr marL="1648192" indent="0">
              <a:buNone/>
              <a:defRPr sz="1100" b="1"/>
            </a:lvl7pPr>
            <a:lvl8pPr marL="1922889" indent="0">
              <a:buNone/>
              <a:defRPr sz="1100" b="1"/>
            </a:lvl8pPr>
            <a:lvl9pPr marL="2197589" indent="0">
              <a:buNone/>
              <a:defRPr sz="1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74" y="2175381"/>
            <a:ext cx="5388332" cy="3952203"/>
          </a:xfrm>
          <a:prstGeom prst="rect">
            <a:avLst/>
          </a:prstGeom>
        </p:spPr>
        <p:txBody>
          <a:bodyPr lIns="91411" tIns="45704" rIns="91411" bIns="45704"/>
          <a:lstStyle>
            <a:lvl1pPr>
              <a:defRPr sz="15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D2D5-9948-4E3E-8920-BB59E6B0187F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6082-5537-4765-B125-88889C9E30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4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5233"/>
            <a:ext cx="10971373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838D-0A51-4071-8ADF-0BA05001B53C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935A-312E-4569-BA50-CAB04C3BEA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73663-EE44-428E-93DF-3ED8ADC7E2C3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7367-1E41-4C67-9D8F-BA0DF2B4A4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41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36" y="273116"/>
            <a:ext cx="4010561" cy="1162320"/>
          </a:xfrm>
          <a:prstGeom prst="rect">
            <a:avLst/>
          </a:prstGeo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4" y="273129"/>
            <a:ext cx="6814779" cy="5854469"/>
          </a:xfrm>
          <a:prstGeom prst="rect">
            <a:avLst/>
          </a:prstGeom>
        </p:spPr>
        <p:txBody>
          <a:bodyPr lIns="91411" tIns="45704" rIns="91411" bIns="45704"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36" y="1435438"/>
            <a:ext cx="4010561" cy="4692150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800"/>
            </a:lvl1pPr>
            <a:lvl2pPr marL="274700" indent="0">
              <a:buNone/>
              <a:defRPr sz="700"/>
            </a:lvl2pPr>
            <a:lvl3pPr marL="549397" indent="0">
              <a:buNone/>
              <a:defRPr sz="700"/>
            </a:lvl3pPr>
            <a:lvl4pPr marL="824098" indent="0">
              <a:buNone/>
              <a:defRPr sz="500"/>
            </a:lvl4pPr>
            <a:lvl5pPr marL="1098795" indent="0">
              <a:buNone/>
              <a:defRPr sz="500"/>
            </a:lvl5pPr>
            <a:lvl6pPr marL="1373494" indent="0">
              <a:buNone/>
              <a:defRPr sz="500"/>
            </a:lvl6pPr>
            <a:lvl7pPr marL="1648192" indent="0">
              <a:buNone/>
              <a:defRPr sz="500"/>
            </a:lvl7pPr>
            <a:lvl8pPr marL="1922889" indent="0">
              <a:buNone/>
              <a:defRPr sz="500"/>
            </a:lvl8pPr>
            <a:lvl9pPr marL="2197589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76BA-8EE5-4DD0-8D84-6B18FA69183F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6D78-35B6-4530-A4EB-5AB1C90F1C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6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8" y="4801714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8" y="612919"/>
            <a:ext cx="7314248" cy="4115753"/>
          </a:xfrm>
          <a:prstGeom prst="rect">
            <a:avLst/>
          </a:prstGeom>
        </p:spPr>
        <p:txBody>
          <a:bodyPr lIns="91411" tIns="45704" rIns="91411" bIns="45704" rtlCol="0">
            <a:normAutofit/>
          </a:bodyPr>
          <a:lstStyle>
            <a:lvl1pPr marL="0" indent="0">
              <a:buNone/>
              <a:defRPr sz="1900"/>
            </a:lvl1pPr>
            <a:lvl2pPr marL="274700" indent="0">
              <a:buNone/>
              <a:defRPr sz="1700"/>
            </a:lvl2pPr>
            <a:lvl3pPr marL="549397" indent="0">
              <a:buNone/>
              <a:defRPr sz="1500"/>
            </a:lvl3pPr>
            <a:lvl4pPr marL="824098" indent="0">
              <a:buNone/>
              <a:defRPr sz="1200"/>
            </a:lvl4pPr>
            <a:lvl5pPr marL="1098795" indent="0">
              <a:buNone/>
              <a:defRPr sz="1200"/>
            </a:lvl5pPr>
            <a:lvl6pPr marL="1373494" indent="0">
              <a:buNone/>
              <a:defRPr sz="1200"/>
            </a:lvl6pPr>
            <a:lvl7pPr marL="1648192" indent="0">
              <a:buNone/>
              <a:defRPr sz="1200"/>
            </a:lvl7pPr>
            <a:lvl8pPr marL="1922889" indent="0">
              <a:buNone/>
              <a:defRPr sz="1200"/>
            </a:lvl8pPr>
            <a:lvl9pPr marL="2197589" indent="0">
              <a:buNone/>
              <a:defRPr sz="12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8" y="5368594"/>
            <a:ext cx="7314248" cy="805049"/>
          </a:xfrm>
          <a:prstGeom prst="rect">
            <a:avLst/>
          </a:prstGeom>
        </p:spPr>
        <p:txBody>
          <a:bodyPr lIns="91411" tIns="45704" rIns="91411" bIns="45704"/>
          <a:lstStyle>
            <a:lvl1pPr marL="0" indent="0">
              <a:buNone/>
              <a:defRPr sz="800"/>
            </a:lvl1pPr>
            <a:lvl2pPr marL="274700" indent="0">
              <a:buNone/>
              <a:defRPr sz="700"/>
            </a:lvl2pPr>
            <a:lvl3pPr marL="549397" indent="0">
              <a:buNone/>
              <a:defRPr sz="700"/>
            </a:lvl3pPr>
            <a:lvl4pPr marL="824098" indent="0">
              <a:buNone/>
              <a:defRPr sz="500"/>
            </a:lvl4pPr>
            <a:lvl5pPr marL="1098795" indent="0">
              <a:buNone/>
              <a:defRPr sz="500"/>
            </a:lvl5pPr>
            <a:lvl6pPr marL="1373494" indent="0">
              <a:buNone/>
              <a:defRPr sz="500"/>
            </a:lvl6pPr>
            <a:lvl7pPr marL="1648192" indent="0">
              <a:buNone/>
              <a:defRPr sz="500"/>
            </a:lvl7pPr>
            <a:lvl8pPr marL="1922889" indent="0">
              <a:buNone/>
              <a:defRPr sz="500"/>
            </a:lvl8pPr>
            <a:lvl9pPr marL="2197589" indent="0">
              <a:buNone/>
              <a:defRPr sz="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C6B09-7BE1-4926-9C17-E66E8D4180AA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2E1E-A756-4991-A79A-72E9D27BE5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63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3" y="274638"/>
            <a:ext cx="10971213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/>
        </p:nvSpPr>
        <p:spPr bwMode="auto">
          <a:xfrm>
            <a:off x="609603" y="1601788"/>
            <a:ext cx="10971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928" tIns="27463" rIns="54928" bIns="2746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700">
                <a:latin typeface="Calibri" pitchFamily="34" charset="0"/>
              </a:rPr>
              <a:t>            </a:t>
            </a:r>
          </a:p>
          <a:p>
            <a:pPr marL="0" lvl="1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2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3" indent="0" algn="ctr"/>
            <a:r>
              <a:rPr lang="zh-CN" altLang="en-US" sz="2700">
                <a:latin typeface="Calibri" pitchFamily="34" charset="0"/>
              </a:rPr>
              <a:t>   </a:t>
            </a:r>
          </a:p>
          <a:p>
            <a:pPr marL="0" lvl="4" indent="0" algn="ctr"/>
            <a:r>
              <a:rPr lang="zh-CN" altLang="en-US" sz="2700">
                <a:latin typeface="Calibri" pitchFamily="34" charset="0"/>
              </a:rPr>
              <a:t>   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2" y="6357938"/>
            <a:ext cx="2843213" cy="365125"/>
          </a:xfrm>
          <a:prstGeom prst="rect">
            <a:avLst/>
          </a:prstGeom>
        </p:spPr>
        <p:txBody>
          <a:bodyPr vert="horz" lIns="54928" tIns="27463" rIns="54928" bIns="2746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4F630EB-7E22-4E18-B541-D2D27B3D2771}" type="datetimeFigureOut">
              <a:rPr lang="zh-CN" altLang="en-US"/>
              <a:pPr>
                <a:defRPr/>
              </a:pPr>
              <a:t>2021/2/25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7188" y="6357938"/>
            <a:ext cx="3856037" cy="365125"/>
          </a:xfrm>
          <a:prstGeom prst="rect">
            <a:avLst/>
          </a:prstGeom>
        </p:spPr>
        <p:txBody>
          <a:bodyPr vert="horz" lIns="54928" tIns="27463" rIns="54928" bIns="2746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3" y="6357938"/>
            <a:ext cx="2843213" cy="365125"/>
          </a:xfrm>
          <a:prstGeom prst="rect">
            <a:avLst/>
          </a:prstGeom>
        </p:spPr>
        <p:txBody>
          <a:bodyPr vert="horz" lIns="54928" tIns="27463" rIns="54928" bIns="2746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C097825-74B7-4B5F-BF22-B427915DE5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616" r:id="rId1"/>
    <p:sldLayoutId id="2147490617" r:id="rId2"/>
    <p:sldLayoutId id="2147490618" r:id="rId3"/>
    <p:sldLayoutId id="2147490619" r:id="rId4"/>
    <p:sldLayoutId id="2147490620" r:id="rId5"/>
    <p:sldLayoutId id="2147490621" r:id="rId6"/>
    <p:sldLayoutId id="2147490622" r:id="rId7"/>
    <p:sldLayoutId id="2147490623" r:id="rId8"/>
    <p:sldLayoutId id="2147490624" r:id="rId9"/>
    <p:sldLayoutId id="2147490625" r:id="rId10"/>
    <p:sldLayoutId id="2147490626" r:id="rId11"/>
    <p:sldLayoutId id="2147490627" r:id="rId12"/>
    <p:sldLayoutId id="214749063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27470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54939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824098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098795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204778" indent="-20477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78" indent="-1698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indent="-1365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60391" indent="-1365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5013" indent="-13651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0844" indent="-137347" algn="l" defTabSz="549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85542" indent="-137347" algn="l" defTabSz="549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60239" indent="-137347" algn="l" defTabSz="549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34938" indent="-137347" algn="l" defTabSz="549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700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9397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24098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98795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73494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48192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2889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97589" algn="l" defTabSz="54939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87" y="2526206"/>
            <a:ext cx="3320767" cy="24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六边形 5"/>
          <p:cNvSpPr/>
          <p:nvPr/>
        </p:nvSpPr>
        <p:spPr>
          <a:xfrm flipH="1">
            <a:off x="10112117" y="4101396"/>
            <a:ext cx="1337559" cy="1185608"/>
          </a:xfrm>
          <a:prstGeom prst="hexagon">
            <a:avLst/>
          </a:prstGeom>
          <a:noFill/>
          <a:ln>
            <a:solidFill>
              <a:srgbClr val="48484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defTabSz="121866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7" name="直接连接符 24"/>
          <p:cNvCxnSpPr>
            <a:stCxn id="6" idx="0"/>
          </p:cNvCxnSpPr>
          <p:nvPr/>
        </p:nvCxnSpPr>
        <p:spPr>
          <a:xfrm flipH="1">
            <a:off x="7823398" y="4694200"/>
            <a:ext cx="2288719" cy="11902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矩形 7"/>
          <p:cNvSpPr>
            <a:spLocks noChangeArrowheads="1"/>
          </p:cNvSpPr>
          <p:nvPr/>
        </p:nvSpPr>
        <p:spPr bwMode="auto">
          <a:xfrm flipH="1">
            <a:off x="7463358" y="4706102"/>
            <a:ext cx="2177324" cy="7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79" tIns="46340" rIns="92679" bIns="46340">
            <a:spAutoFit/>
          </a:bodyPr>
          <a:lstStyle/>
          <a:p>
            <a:pPr defTabSz="1216994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</a:rPr>
              <a:t>Выпаривание конденсата (отсутствие жидкости на полу)</a:t>
            </a:r>
            <a:endParaRPr lang="en-US" altLang="zh-CN" sz="1400" dirty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9772861" y="1917626"/>
            <a:ext cx="1434913" cy="1187726"/>
          </a:xfrm>
          <a:prstGeom prst="hexagon">
            <a:avLst/>
          </a:prstGeom>
          <a:noFill/>
          <a:ln>
            <a:solidFill>
              <a:srgbClr val="48484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79" tIns="46340" rIns="92679" bIns="46340" anchor="ctr"/>
          <a:lstStyle/>
          <a:p>
            <a:pPr algn="ctr" defTabSz="121866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0" name="直接连接符 21"/>
          <p:cNvCxnSpPr/>
          <p:nvPr/>
        </p:nvCxnSpPr>
        <p:spPr>
          <a:xfrm>
            <a:off x="7245988" y="1518692"/>
            <a:ext cx="2304751" cy="16937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六边形 10"/>
          <p:cNvSpPr/>
          <p:nvPr/>
        </p:nvSpPr>
        <p:spPr>
          <a:xfrm>
            <a:off x="504431" y="3933850"/>
            <a:ext cx="1462856" cy="1327093"/>
          </a:xfrm>
          <a:prstGeom prst="hexagon">
            <a:avLst/>
          </a:prstGeom>
          <a:noFill/>
          <a:ln>
            <a:solidFill>
              <a:srgbClr val="48484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defTabSz="121866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2" name="直接连接符 24"/>
          <p:cNvCxnSpPr/>
          <p:nvPr/>
        </p:nvCxnSpPr>
        <p:spPr>
          <a:xfrm flipV="1">
            <a:off x="2063283" y="4581922"/>
            <a:ext cx="2160836" cy="10585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矩形 13"/>
          <p:cNvSpPr>
            <a:spLocks noChangeArrowheads="1"/>
          </p:cNvSpPr>
          <p:nvPr/>
        </p:nvSpPr>
        <p:spPr bwMode="auto">
          <a:xfrm>
            <a:off x="7293726" y="1724157"/>
            <a:ext cx="2507282" cy="181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79" tIns="46340" rIns="92679" bIns="46340">
            <a:spAutoFit/>
          </a:bodyPr>
          <a:lstStyle/>
          <a:p>
            <a:pPr algn="just" defTabSz="1216994" fontAlgn="auto">
              <a:spcBef>
                <a:spcPts val="0"/>
              </a:spcBef>
              <a:spcAft>
                <a:spcPts val="0"/>
              </a:spcAft>
            </a:pPr>
            <a:endParaRPr lang="ru-RU" altLang="zh-CN" sz="1400" dirty="0">
              <a:solidFill>
                <a:srgbClr val="00206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just" defTabSz="1216994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Конструкция дренажного отверстия (патентованного </a:t>
            </a:r>
            <a:r>
              <a:rPr lang="ru-RU" altLang="zh-CN" sz="1400" dirty="0" err="1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Haier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), решает проблему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загрязнения\засорения 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дренажной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системы. </a:t>
            </a:r>
          </a:p>
          <a:p>
            <a:pPr algn="just" defTabSz="1216994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Легко снимается  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для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очистки.</a:t>
            </a:r>
            <a:endParaRPr lang="en-US" altLang="zh-CN" sz="1400" dirty="0">
              <a:solidFill>
                <a:srgbClr val="002060"/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689" y="4177838"/>
            <a:ext cx="848431" cy="1024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580" y="1966481"/>
            <a:ext cx="618971" cy="107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1" name="表格 20"/>
          <p:cNvGraphicFramePr/>
          <p:nvPr>
            <p:extLst>
              <p:ext uri="{D42A27DB-BD31-4B8C-83A1-F6EECF244321}">
                <p14:modId xmlns:p14="http://schemas.microsoft.com/office/powerpoint/2010/main" val="3210904477"/>
              </p:ext>
            </p:extLst>
          </p:nvPr>
        </p:nvGraphicFramePr>
        <p:xfrm>
          <a:off x="406572" y="5839251"/>
          <a:ext cx="11449274" cy="90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2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1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24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dirty="0" smtClean="0"/>
                        <a:t>Модель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dirty="0" smtClean="0"/>
                        <a:t>Климатический</a:t>
                      </a:r>
                      <a:r>
                        <a:rPr lang="ru-RU" altLang="zh-CN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dirty="0" smtClean="0">
                          <a:sym typeface="+mn-ea"/>
                        </a:rPr>
                        <a:t>Размеры</a:t>
                      </a:r>
                      <a:r>
                        <a:rPr lang="zh-CN" altLang="en-US" sz="1300" dirty="0" smtClean="0">
                          <a:sym typeface="+mn-ea"/>
                        </a:rPr>
                        <a:t>（</a:t>
                      </a:r>
                      <a:r>
                        <a:rPr lang="ru-RU" altLang="zh-CN" sz="1300" dirty="0" smtClean="0">
                          <a:sym typeface="+mn-ea"/>
                        </a:rPr>
                        <a:t>Ш</a:t>
                      </a:r>
                      <a:r>
                        <a:rPr lang="en-US" altLang="zh-CN" sz="1300" dirty="0" smtClean="0">
                          <a:sym typeface="+mn-ea"/>
                        </a:rPr>
                        <a:t>*</a:t>
                      </a:r>
                      <a:r>
                        <a:rPr lang="ru-RU" altLang="zh-CN" sz="1300" dirty="0" smtClean="0">
                          <a:sym typeface="+mn-ea"/>
                        </a:rPr>
                        <a:t>Г</a:t>
                      </a:r>
                      <a:r>
                        <a:rPr lang="en-US" altLang="zh-CN" sz="1300" dirty="0" smtClean="0">
                          <a:sym typeface="+mn-ea"/>
                        </a:rPr>
                        <a:t>*</a:t>
                      </a:r>
                      <a:r>
                        <a:rPr lang="ru-RU" altLang="zh-CN" sz="1300" dirty="0" smtClean="0">
                          <a:sym typeface="+mn-ea"/>
                        </a:rPr>
                        <a:t>В</a:t>
                      </a:r>
                      <a:r>
                        <a:rPr lang="zh-CN" altLang="en-US" sz="1300" dirty="0" smtClean="0">
                          <a:sym typeface="+mn-ea"/>
                        </a:rPr>
                        <a:t>）</a:t>
                      </a:r>
                      <a:r>
                        <a:rPr lang="ru-RU" altLang="zh-CN" sz="1300" dirty="0" smtClean="0">
                          <a:sym typeface="+mn-ea"/>
                        </a:rPr>
                        <a:t>мм</a:t>
                      </a:r>
                      <a:endParaRPr lang="en-US" altLang="zh-CN" sz="130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dirty="0" smtClean="0">
                          <a:solidFill>
                            <a:schemeClr val="lt1"/>
                          </a:solidFill>
                        </a:rPr>
                        <a:t>Полезный объем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dirty="0" smtClean="0"/>
                        <a:t>Температура внутри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zh-CN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Хладагент</a:t>
                      </a:r>
                      <a:endParaRPr lang="zh-CN" altLang="en-US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07" marR="121907" marT="61045" marB="610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 dirty="0" smtClean="0"/>
                        <a:t>SD-377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300" dirty="0" smtClean="0"/>
                        <a:t>7/ST</a:t>
                      </a:r>
                      <a:endParaRPr lang="zh-CN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1204*694*875</a:t>
                      </a:r>
                      <a:endParaRPr kumimoji="0" lang="zh-CN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charset="-122"/>
                        <a:ea typeface="微软雅黑" charset="-122"/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altLang="zh-CN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л</a:t>
                      </a:r>
                      <a:endParaRPr kumimoji="0" lang="zh-CN" alt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charset="-122"/>
                        <a:ea typeface="微软雅黑" charset="-122"/>
                        <a:cs typeface="+mn-cs"/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-18</a:t>
                      </a:r>
                      <a:r>
                        <a:rPr kumimoji="0" lang="zh-CN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℃</a:t>
                      </a:r>
                      <a:r>
                        <a:rPr kumimoji="0" lang="ru-RU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- 25 </a:t>
                      </a:r>
                      <a:r>
                        <a:rPr kumimoji="0" lang="zh-CN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℃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charset="-122"/>
                        <a:ea typeface="微软雅黑" charset="-122"/>
                      </a:endParaRPr>
                    </a:p>
                  </a:txBody>
                  <a:tcPr marL="121907" marR="121907" marT="61045" marB="6104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R290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charset="-122"/>
                        <a:ea typeface="微软雅黑" charset="-122"/>
                      </a:endParaRPr>
                    </a:p>
                  </a:txBody>
                  <a:tcPr marL="121907" marR="121907" marT="61045" marB="610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85" name="图片 26" descr="SD-377全新款大把手细节图.png"/>
          <p:cNvPicPr>
            <a:picLocks noChangeAspect="1"/>
          </p:cNvPicPr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9" r="13763"/>
          <a:stretch>
            <a:fillRect/>
          </a:stretch>
        </p:blipFill>
        <p:spPr bwMode="auto">
          <a:xfrm>
            <a:off x="868141" y="4005858"/>
            <a:ext cx="690561" cy="119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6" name="矩形 27"/>
          <p:cNvSpPr>
            <a:spLocks noChangeArrowheads="1"/>
          </p:cNvSpPr>
          <p:nvPr/>
        </p:nvSpPr>
        <p:spPr bwMode="auto">
          <a:xfrm>
            <a:off x="1907833" y="3861842"/>
            <a:ext cx="2171149" cy="7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498" tIns="62250" rIns="124498" bIns="62250">
            <a:spAutoFit/>
          </a:bodyPr>
          <a:lstStyle/>
          <a:p>
            <a:pPr defTabSz="1218602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Встроенная большая надежная, эргономичная ручка</a:t>
            </a:r>
            <a:endParaRPr lang="zh-CN" altLang="zh-CN" sz="1400" dirty="0">
              <a:solidFill>
                <a:srgbClr val="00206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6" name="直接连接符 21"/>
          <p:cNvCxnSpPr/>
          <p:nvPr/>
        </p:nvCxnSpPr>
        <p:spPr>
          <a:xfrm>
            <a:off x="7102823" y="1917626"/>
            <a:ext cx="2304751" cy="16937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SD-377全新款整体效果.png"/>
          <p:cNvPicPr>
            <a:picLocks noChangeAspect="1"/>
          </p:cNvPicPr>
          <p:nvPr/>
        </p:nvPicPr>
        <p:blipFill rotWithShape="1">
          <a:blip r:embed="rId7" cstate="print">
            <a:lum bright="15000" contrast="20000"/>
          </a:blip>
          <a:srcRect l="14842" t="14377" r="68766" b="75674"/>
          <a:stretch/>
        </p:blipFill>
        <p:spPr>
          <a:xfrm>
            <a:off x="9263558" y="426553"/>
            <a:ext cx="1604566" cy="73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六边形 27"/>
          <p:cNvSpPr/>
          <p:nvPr/>
        </p:nvSpPr>
        <p:spPr>
          <a:xfrm>
            <a:off x="9344724" y="333450"/>
            <a:ext cx="1696129" cy="1187726"/>
          </a:xfrm>
          <a:prstGeom prst="hexagon">
            <a:avLst/>
          </a:prstGeom>
          <a:noFill/>
          <a:ln>
            <a:solidFill>
              <a:srgbClr val="48484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679" tIns="46340" rIns="92679" bIns="46340" anchor="ctr"/>
          <a:lstStyle/>
          <a:p>
            <a:pPr algn="ctr" defTabSz="121866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9" name="直接连接符 24"/>
          <p:cNvCxnSpPr/>
          <p:nvPr/>
        </p:nvCxnSpPr>
        <p:spPr>
          <a:xfrm flipV="1">
            <a:off x="6424348" y="1917626"/>
            <a:ext cx="606962" cy="452323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13"/>
          <p:cNvSpPr>
            <a:spLocks noChangeArrowheads="1"/>
          </p:cNvSpPr>
          <p:nvPr/>
        </p:nvSpPr>
        <p:spPr bwMode="auto">
          <a:xfrm>
            <a:off x="7280415" y="530219"/>
            <a:ext cx="2209982" cy="95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79" tIns="46340" rIns="92679" bIns="46340">
            <a:spAutoFit/>
          </a:bodyPr>
          <a:lstStyle/>
          <a:p>
            <a:pPr defTabSz="1216994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  <a:ea typeface="微软雅黑" pitchFamily="34" charset="-122"/>
                <a:cs typeface="Arial" panose="020B0604020202020204" pitchFamily="34" charset="0"/>
              </a:rPr>
              <a:t>Опциональный </a:t>
            </a:r>
            <a:r>
              <a:rPr lang="ru-RU" altLang="zh-CN" sz="1400" dirty="0" err="1" smtClean="0">
                <a:solidFill>
                  <a:srgbClr val="002060"/>
                </a:solidFill>
                <a:ea typeface="微软雅黑" pitchFamily="34" charset="-122"/>
                <a:cs typeface="Arial" panose="020B0604020202020204" pitchFamily="34" charset="0"/>
              </a:rPr>
              <a:t>ценникодержатель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itchFamily="34" charset="-122"/>
                <a:cs typeface="Arial" panose="020B0604020202020204" pitchFamily="34" charset="0"/>
              </a:rPr>
              <a:t>, может быть закреплен по задней стенке</a:t>
            </a:r>
            <a:endParaRPr lang="en-US" altLang="zh-CN" sz="1400" dirty="0">
              <a:solidFill>
                <a:srgbClr val="002060"/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838622" y="837506"/>
            <a:ext cx="1409053" cy="1203309"/>
          </a:xfrm>
          <a:prstGeom prst="hexagon">
            <a:avLst/>
          </a:prstGeom>
          <a:noFill/>
          <a:ln>
            <a:solidFill>
              <a:srgbClr val="48484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8" tIns="60938" rIns="121878" bIns="60938" anchor="ctr"/>
          <a:lstStyle/>
          <a:p>
            <a:pPr algn="ctr" defTabSz="121866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34" name="直接连接符 21"/>
          <p:cNvCxnSpPr/>
          <p:nvPr/>
        </p:nvCxnSpPr>
        <p:spPr>
          <a:xfrm flipV="1">
            <a:off x="2890964" y="2234150"/>
            <a:ext cx="1188018" cy="5957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24"/>
          <p:cNvCxnSpPr/>
          <p:nvPr/>
        </p:nvCxnSpPr>
        <p:spPr>
          <a:xfrm>
            <a:off x="4072379" y="2228194"/>
            <a:ext cx="438651" cy="349769"/>
          </a:xfrm>
          <a:prstGeom prst="line">
            <a:avLst/>
          </a:prstGeom>
          <a:ln w="12700" cmpd="sng">
            <a:solidFill>
              <a:srgbClr val="484849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54074" y="-87131"/>
            <a:ext cx="6251522" cy="628816"/>
          </a:xfrm>
        </p:spPr>
        <p:txBody>
          <a:bodyPr/>
          <a:lstStyle/>
          <a:p>
            <a:pPr algn="l"/>
            <a:r>
              <a:rPr lang="ru-RU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</a:rPr>
              <a:t>Морозильный ларь 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</a:rPr>
              <a:t>SD-377</a:t>
            </a:r>
            <a:r>
              <a:rPr lang="ru-RU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charset="-122"/>
                <a:cs typeface="Arial" panose="020B0604020202020204" pitchFamily="34" charset="0"/>
              </a:rPr>
              <a:t>, описание </a:t>
            </a:r>
            <a:endParaRPr lang="zh-CN" altLang="en-US" sz="2000" b="1" dirty="0">
              <a:solidFill>
                <a:srgbClr val="002060"/>
              </a:solidFill>
              <a:latin typeface="Arial" panose="020B0604020202020204" pitchFamily="34" charset="0"/>
              <a:ea typeface="微软雅黑" charset="-122"/>
              <a:cs typeface="Arial" panose="020B0604020202020204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915" y="1252854"/>
            <a:ext cx="1194466" cy="4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2443942" y="675976"/>
            <a:ext cx="3251590" cy="160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79" tIns="46340" rIns="92679" bIns="46340">
            <a:spAutoFit/>
          </a:bodyPr>
          <a:lstStyle/>
          <a:p>
            <a:pPr defTabSz="1218602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Профиль верхней рамки</a:t>
            </a:r>
            <a:r>
              <a:rPr lang="zh-CN" altLang="en-US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‘</a:t>
            </a:r>
            <a:r>
              <a:rPr lang="en-US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C’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- типа</a:t>
            </a:r>
            <a:r>
              <a:rPr lang="zh-CN" altLang="en-US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создает эффект «лабиринта»</a:t>
            </a:r>
            <a:r>
              <a:rPr lang="en-US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за счет </a:t>
            </a:r>
            <a:r>
              <a:rPr lang="ru-RU" altLang="zh-CN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многократного уплотнения</a:t>
            </a:r>
            <a:r>
              <a:rPr lang="en-US" altLang="zh-CN" sz="14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снижает поступление теплого воздуха и потери холодного воздуха (большинство производителей используют</a:t>
            </a:r>
            <a:r>
              <a:rPr lang="en-US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‘</a:t>
            </a:r>
            <a:r>
              <a:rPr lang="en-US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L’</a:t>
            </a:r>
            <a:r>
              <a:rPr lang="en-US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-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тип профиля)</a:t>
            </a:r>
            <a:endParaRPr lang="en-US" altLang="zh-CN" sz="1400" dirty="0">
              <a:solidFill>
                <a:srgbClr val="00206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логоти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23853" y="100471"/>
            <a:ext cx="6287579" cy="4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Контрольные испытания</a:t>
            </a:r>
            <a:endParaRPr lang="zh-CN" altLang="en-US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2995" y="3878608"/>
            <a:ext cx="10558755" cy="20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4" rIns="91407" bIns="45704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altLang="zh-CN" sz="1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Непрерывный </a:t>
            </a:r>
            <a:r>
              <a:rPr lang="ru-RU" altLang="zh-CN" sz="1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высокотемпературный тест</a:t>
            </a:r>
            <a:r>
              <a:rPr lang="ru-RU" altLang="zh-CN" sz="16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: при температуре окружающей среды 43 ℃ морозильная камера работает непрерывно в течение 2160 часов, </a:t>
            </a:r>
            <a:r>
              <a:rPr lang="ru-RU" altLang="zh-CN" sz="16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отклонений в работе не выявлено.</a:t>
            </a:r>
          </a:p>
          <a:p>
            <a:pPr>
              <a:buClr>
                <a:schemeClr val="accent6"/>
              </a:buClr>
              <a:defRPr/>
            </a:pPr>
            <a:endParaRPr lang="ru-RU" altLang="zh-CN" sz="1600" dirty="0" smtClean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altLang="zh-CN" sz="1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Непрерывное </a:t>
            </a:r>
            <a:r>
              <a:rPr lang="ru-RU" altLang="zh-CN" sz="1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испытание при низких температурах: </a:t>
            </a:r>
            <a:r>
              <a:rPr lang="ru-RU" altLang="zh-CN" sz="16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при температуре окружающей среды -5 ℃, морозильная камера работает непрерывно в течение 2160 часов, </a:t>
            </a:r>
            <a:r>
              <a:rPr lang="ru-RU" altLang="zh-CN" sz="1600" dirty="0">
                <a:solidFill>
                  <a:srgbClr val="002060"/>
                </a:solidFill>
                <a:cs typeface="Arial" panose="020B0604020202020204" pitchFamily="34" charset="0"/>
              </a:rPr>
              <a:t>отклонений в работе не выявлено</a:t>
            </a:r>
            <a:r>
              <a:rPr lang="ru-RU" altLang="zh-CN" sz="16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accent6"/>
              </a:buClr>
              <a:defRPr/>
            </a:pPr>
            <a:endParaRPr lang="ru-RU" altLang="zh-CN" sz="1600" dirty="0" smtClean="0">
              <a:solidFill>
                <a:srgbClr val="002060"/>
              </a:solidFill>
              <a:ea typeface="+mj-ea"/>
              <a:cs typeface="Arial" panose="020B0604020202020204" pitchFamily="34" charset="0"/>
            </a:endParaRP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pPr>
            <a:r>
              <a:rPr lang="ru-RU" altLang="zh-CN" sz="1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Тест </a:t>
            </a:r>
            <a:r>
              <a:rPr lang="ru-RU" altLang="zh-CN" sz="1600" b="1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принудительного переключения: </a:t>
            </a:r>
            <a:r>
              <a:rPr lang="ru-RU" altLang="zh-CN" sz="16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тестировалось </a:t>
            </a:r>
            <a:r>
              <a:rPr lang="ru-RU" altLang="zh-CN" sz="160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принудительное включение-выключение (более 10 тыс. раз) при температуре окружающей среды 43 ℃ и -5 ℃, </a:t>
            </a:r>
            <a:r>
              <a:rPr lang="ru-RU" altLang="zh-CN" sz="1600" dirty="0">
                <a:solidFill>
                  <a:srgbClr val="002060"/>
                </a:solidFill>
                <a:cs typeface="Arial" panose="020B0604020202020204" pitchFamily="34" charset="0"/>
              </a:rPr>
              <a:t>отклонений в работе не выявлено.</a:t>
            </a:r>
            <a:endParaRPr lang="ru-RU" altLang="zh-CN" sz="1600" dirty="0"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909514"/>
            <a:ext cx="9364412" cy="2774975"/>
          </a:xfrm>
          <a:prstGeom prst="rect">
            <a:avLst/>
          </a:prstGeom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"/>
          <p:cNvSpPr txBox="1">
            <a:spLocks noChangeArrowheads="1"/>
          </p:cNvSpPr>
          <p:nvPr/>
        </p:nvSpPr>
        <p:spPr bwMode="auto">
          <a:xfrm>
            <a:off x="46534" y="-26590"/>
            <a:ext cx="6287579" cy="4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Дренажное отверстие </a:t>
            </a:r>
            <a:r>
              <a:rPr lang="en-US" altLang="zh-CN" dirty="0"/>
              <a:t>SD-377</a:t>
            </a:r>
            <a:endParaRPr lang="zh-CN" altLang="en-US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6383238" y="752105"/>
            <a:ext cx="0" cy="5637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rrowheads="1"/>
          </p:cNvPicPr>
          <p:nvPr/>
        </p:nvPicPr>
        <p:blipFill rotWithShape="1">
          <a:blip r:embed="rId3"/>
          <a:srcRect t="2162" b="5115"/>
          <a:stretch/>
        </p:blipFill>
        <p:spPr bwMode="auto">
          <a:xfrm rot="10800000">
            <a:off x="6911602" y="1694151"/>
            <a:ext cx="4296172" cy="276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911602" y="4769179"/>
            <a:ext cx="4680520" cy="698685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>
            <a:defPPr>
              <a:defRPr lang="zh-CN"/>
            </a:defPPr>
            <a:lvl1pPr defTabSz="1216994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ru-RU" altLang="zh-CN" dirty="0">
                <a:latin typeface="Arial" panose="020B0604020202020204" pitchFamily="34" charset="0"/>
                <a:cs typeface="Arial" panose="020B0604020202020204" pitchFamily="34" charset="0"/>
              </a:rPr>
              <a:t>Маленькое </a:t>
            </a:r>
            <a:r>
              <a:rPr lang="ru-RU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дренажное отверстие, легко засоряется, жидкость скапливается под рамкой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82378" y="4736101"/>
            <a:ext cx="4692748" cy="1277240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 defTabSz="1216994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Конструкция дренажного отверстия (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патентованного </a:t>
            </a:r>
            <a:r>
              <a:rPr lang="ru-RU" altLang="zh-CN" sz="1400" dirty="0" err="1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Haier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), решает проблему 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загрязнения</a:t>
            </a:r>
            <a:r>
              <a:rPr lang="en-US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\</a:t>
            </a:r>
            <a:r>
              <a:rPr lang="ru-RU" altLang="zh-CN" sz="14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засорения 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дренажной системы. </a:t>
            </a:r>
          </a:p>
          <a:p>
            <a:pPr defTabSz="1216994" fontAlgn="auto">
              <a:spcBef>
                <a:spcPts val="0"/>
              </a:spcBef>
              <a:spcAft>
                <a:spcPts val="0"/>
              </a:spcAft>
            </a:pP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Легко снимается  для очистки.</a:t>
            </a:r>
            <a:endParaRPr lang="en-US" altLang="zh-CN" sz="1400" dirty="0">
              <a:solidFill>
                <a:srgbClr val="002060"/>
              </a:solidFill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2678" y="106972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2060"/>
                </a:solidFill>
              </a:rPr>
              <a:t>Haier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7414" y="104423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solidFill>
                  <a:srgbClr val="002060"/>
                </a:solidFill>
              </a:rPr>
              <a:t>Продукт конкурента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55" y="1694150"/>
            <a:ext cx="4654871" cy="2741800"/>
          </a:xfrm>
          <a:prstGeom prst="rect">
            <a:avLst/>
          </a:prstGeom>
        </p:spPr>
      </p:pic>
      <p:pic>
        <p:nvPicPr>
          <p:cNvPr id="10" name="Picture 2" descr="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1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3"/>
          <p:cNvSpPr txBox="1">
            <a:spLocks noChangeArrowheads="1"/>
          </p:cNvSpPr>
          <p:nvPr/>
        </p:nvSpPr>
        <p:spPr bwMode="auto">
          <a:xfrm>
            <a:off x="46534" y="3846"/>
            <a:ext cx="6287579" cy="4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Рамка двери </a:t>
            </a:r>
            <a:r>
              <a:rPr lang="en-US" altLang="zh-CN" dirty="0"/>
              <a:t>SD</a:t>
            </a:r>
            <a:r>
              <a:rPr lang="ru-RU" altLang="zh-CN" dirty="0"/>
              <a:t>-</a:t>
            </a:r>
            <a:r>
              <a:rPr lang="en-US" altLang="zh-CN" dirty="0"/>
              <a:t>377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38622" y="4914013"/>
            <a:ext cx="9433048" cy="830964"/>
          </a:xfrm>
          <a:prstGeom prst="rect">
            <a:avLst/>
          </a:prstGeom>
        </p:spPr>
        <p:txBody>
          <a:bodyPr wrap="square" lIns="91411" tIns="45704" rIns="91411" bIns="45704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zh-CN" sz="16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Профиль </a:t>
            </a:r>
            <a:r>
              <a:rPr lang="ru-RU" altLang="zh-CN" sz="14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верхней</a:t>
            </a:r>
            <a:r>
              <a:rPr lang="ru-RU" altLang="zh-CN" sz="16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рамки</a:t>
            </a:r>
            <a:r>
              <a:rPr lang="zh-CN" altLang="en-US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‘</a:t>
            </a:r>
            <a:r>
              <a:rPr lang="en-US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C’</a:t>
            </a:r>
            <a:r>
              <a:rPr lang="ru-RU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- типа</a:t>
            </a:r>
            <a:r>
              <a:rPr lang="en-US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ru-RU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 четырех сторон за </a:t>
            </a:r>
            <a:r>
              <a:rPr lang="ru-RU" altLang="zh-CN" sz="16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счет </a:t>
            </a:r>
            <a:r>
              <a:rPr lang="ru-RU" altLang="zh-CN" sz="1600" dirty="0">
                <a:solidFill>
                  <a:srgbClr val="002060"/>
                </a:solidFill>
                <a:cs typeface="Arial" panose="020B0604020202020204" pitchFamily="34" charset="0"/>
              </a:rPr>
              <a:t>многократного уплотнения</a:t>
            </a:r>
            <a:r>
              <a:rPr lang="en-US" altLang="zh-CN" sz="16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altLang="zh-CN" sz="16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снижает поступление теплого воздуха и потери холодного </a:t>
            </a:r>
            <a:r>
              <a:rPr lang="ru-RU" altLang="zh-CN" sz="1600" dirty="0" smtClean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воздуха</a:t>
            </a:r>
            <a:r>
              <a:rPr lang="en-US" altLang="zh-CN" sz="1600" dirty="0">
                <a:solidFill>
                  <a:srgbClr val="002060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lang="en-US" altLang="zh-CN" sz="1600" dirty="0" smtClean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837506"/>
            <a:ext cx="9569022" cy="409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3"/>
          <p:cNvSpPr txBox="1">
            <a:spLocks noChangeArrowheads="1"/>
          </p:cNvSpPr>
          <p:nvPr/>
        </p:nvSpPr>
        <p:spPr bwMode="auto">
          <a:xfrm>
            <a:off x="46534" y="45418"/>
            <a:ext cx="7384459" cy="4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en-US" altLang="zh-CN" dirty="0"/>
              <a:t> </a:t>
            </a:r>
            <a:r>
              <a:rPr lang="ru-RU" altLang="zh-CN" dirty="0"/>
              <a:t>Дренажное </a:t>
            </a:r>
            <a:r>
              <a:rPr lang="ru-RU" altLang="zh-CN" dirty="0"/>
              <a:t>отверстие</a:t>
            </a:r>
            <a:r>
              <a:rPr lang="ru-RU" altLang="zh-CN" dirty="0"/>
              <a:t> </a:t>
            </a:r>
            <a:r>
              <a:rPr lang="en-US" altLang="zh-CN" dirty="0"/>
              <a:t>SD-377</a:t>
            </a:r>
            <a:endParaRPr lang="zh-CN" altLang="en-US" dirty="0"/>
          </a:p>
        </p:txBody>
      </p:sp>
      <p:sp>
        <p:nvSpPr>
          <p:cNvPr id="21" name="灯片编号占位符 28"/>
          <p:cNvSpPr txBox="1">
            <a:spLocks/>
          </p:cNvSpPr>
          <p:nvPr/>
        </p:nvSpPr>
        <p:spPr bwMode="auto">
          <a:xfrm>
            <a:off x="9762915" y="8510973"/>
            <a:ext cx="2404760" cy="35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34" tIns="60918" rIns="121834" bIns="60918" numCol="1" anchor="t" anchorCtr="0" compatLnSpc="1">
            <a:prstTxWarp prst="textNoShape">
              <a:avLst/>
            </a:prstTxWarp>
          </a:bodyPr>
          <a:lstStyle>
            <a:lvl1pPr marL="342774" indent="-342774" algn="l" rtl="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2800" baseline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ts val="600"/>
              </a:spcAft>
              <a:buChar char="–"/>
              <a:defRPr sz="2800" baseline="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har char="•"/>
              <a:defRPr sz="2400" baseline="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har char="–"/>
              <a:defRPr sz="2000" baseline="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ts val="600"/>
              </a:spcAft>
              <a:buChar char="»"/>
              <a:defRPr sz="2000" baseline="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1219110" eaLnBrk="1" hangingPunct="1"/>
            <a:fld id="{D688D3FF-FC12-4B02-959D-CAA256D6108B}" type="slidenum">
              <a:rPr lang="zh-CN" altLang="en-US" sz="1600" kern="0">
                <a:solidFill>
                  <a:srgbClr val="000000"/>
                </a:solidFill>
                <a:latin typeface="Calibri" pitchFamily="34" charset="0"/>
              </a:rPr>
              <a:pPr defTabSz="1219110" eaLnBrk="1" hangingPunct="1"/>
              <a:t>4</a:t>
            </a:fld>
            <a:endParaRPr lang="zh-CN" altLang="en-US" sz="1600" ker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66" y="765498"/>
            <a:ext cx="11377264" cy="5588656"/>
          </a:xfrm>
          <a:prstGeom prst="rect">
            <a:avLst/>
          </a:prstGeom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1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3"/>
          <p:cNvSpPr txBox="1">
            <a:spLocks noChangeArrowheads="1"/>
          </p:cNvSpPr>
          <p:nvPr/>
        </p:nvSpPr>
        <p:spPr bwMode="auto">
          <a:xfrm>
            <a:off x="46534" y="45418"/>
            <a:ext cx="7779491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Дренажная система </a:t>
            </a:r>
            <a:r>
              <a:rPr lang="en-US" altLang="zh-CN" dirty="0"/>
              <a:t>SD</a:t>
            </a:r>
            <a:r>
              <a:rPr lang="ru-RU" altLang="zh-CN" dirty="0"/>
              <a:t>-</a:t>
            </a:r>
            <a:r>
              <a:rPr lang="en-US" altLang="zh-CN" dirty="0"/>
              <a:t>377</a:t>
            </a:r>
            <a:endParaRPr lang="zh-CN" altLang="en-US" dirty="0"/>
          </a:p>
        </p:txBody>
      </p:sp>
      <p:sp>
        <p:nvSpPr>
          <p:cNvPr id="55" name="灯片编号占位符 21"/>
          <p:cNvSpPr txBox="1">
            <a:spLocks/>
          </p:cNvSpPr>
          <p:nvPr/>
        </p:nvSpPr>
        <p:spPr bwMode="auto">
          <a:xfrm>
            <a:off x="12454962" y="8447456"/>
            <a:ext cx="584039" cy="33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F7F3AD3F-C72F-4E77-BBA7-282FE5CC2626}" type="slidenum">
              <a:rPr lang="zh-CN" altLang="en-US" sz="1600"/>
              <a:pPr eaLnBrk="1" hangingPunct="1"/>
              <a:t>5</a:t>
            </a:fld>
            <a:endParaRPr lang="zh-CN" altLang="en-US" sz="1600"/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 flipH="1">
            <a:off x="6304079" y="662099"/>
            <a:ext cx="0" cy="619748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zh-CN" altLang="en-US" sz="1600"/>
          </a:p>
        </p:txBody>
      </p:sp>
      <p:sp>
        <p:nvSpPr>
          <p:cNvPr id="60" name="灯片编号占位符 21"/>
          <p:cNvSpPr txBox="1">
            <a:spLocks/>
          </p:cNvSpPr>
          <p:nvPr/>
        </p:nvSpPr>
        <p:spPr bwMode="auto">
          <a:xfrm>
            <a:off x="12454963" y="8536376"/>
            <a:ext cx="751318" cy="51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6C6F73A-ABBD-4C0C-BE7B-09206A8BE2E2}" type="slidenum">
              <a:rPr lang="zh-CN" altLang="en-US" sz="1600"/>
              <a:pPr eaLnBrk="1" hangingPunct="1"/>
              <a:t>5</a:t>
            </a:fld>
            <a:endParaRPr lang="zh-CN" altLang="en-US" sz="1600"/>
          </a:p>
        </p:txBody>
      </p:sp>
      <p:grpSp>
        <p:nvGrpSpPr>
          <p:cNvPr id="2" name="Группа 1"/>
          <p:cNvGrpSpPr/>
          <p:nvPr/>
        </p:nvGrpSpPr>
        <p:grpSpPr>
          <a:xfrm>
            <a:off x="403114" y="923556"/>
            <a:ext cx="10869398" cy="5242542"/>
            <a:chOff x="403114" y="836906"/>
            <a:chExt cx="10869398" cy="5242542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6455246" y="5125345"/>
              <a:ext cx="4817266" cy="36593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121917" tIns="60958" rIns="121917" bIns="60958">
              <a:spAutoFit/>
            </a:bodyPr>
            <a:lstStyle/>
            <a:p>
              <a:pPr marL="0" lvl="3" indent="0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ru-RU" altLang="zh-CN" sz="1200" dirty="0" smtClean="0"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Лужа на полу, небезопасная эксплуатация</a:t>
              </a:r>
              <a:endParaRPr lang="zh-CN" altLang="en-US" sz="1200" dirty="0"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Text Box 3"/>
            <p:cNvSpPr txBox="1">
              <a:spLocks noChangeArrowheads="1"/>
            </p:cNvSpPr>
            <p:nvPr/>
          </p:nvSpPr>
          <p:spPr bwMode="auto">
            <a:xfrm>
              <a:off x="403114" y="5125345"/>
              <a:ext cx="5261348" cy="95410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121917" tIns="60958" rIns="121917" bIns="60958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ru-RU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Выпаривание конденсата с помощью ванночки в компрессорном отсеке: возможность </a:t>
              </a:r>
              <a:r>
                <a:rPr lang="ru-RU" altLang="zh-CN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безопасной </a:t>
              </a:r>
              <a:r>
                <a:rPr lang="ru-RU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эксплуатации морозильника в любой торговой точке.</a:t>
              </a:r>
              <a:endParaRPr lang="zh-CN" altLang="en-US" sz="16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69302" y="836906"/>
              <a:ext cx="2095227" cy="3694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21917" tIns="60958" rIns="121917" bIns="6095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 smtClean="0"/>
                <a:t>Haier</a:t>
              </a:r>
              <a:endParaRPr lang="zh-CN" altLang="en-US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641335" y="836906"/>
              <a:ext cx="2631177" cy="3693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121917" tIns="60958" rIns="121917" bIns="60958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zh-CN" sz="1600" dirty="0" smtClean="0"/>
                <a:t>Продукт конкурента</a:t>
              </a:r>
              <a:endParaRPr lang="zh-CN" altLang="en-US" sz="1600" dirty="0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923" y="1444192"/>
              <a:ext cx="1759412" cy="191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椭圆 20"/>
            <p:cNvSpPr/>
            <p:nvPr/>
          </p:nvSpPr>
          <p:spPr>
            <a:xfrm>
              <a:off x="7680662" y="1576515"/>
              <a:ext cx="747483" cy="11070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63" t="29171" r="14807" b="12772"/>
            <a:stretch/>
          </p:blipFill>
          <p:spPr bwMode="auto">
            <a:xfrm>
              <a:off x="9056651" y="3285778"/>
              <a:ext cx="1991411" cy="1439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椭圆 23"/>
            <p:cNvSpPr/>
            <p:nvPr/>
          </p:nvSpPr>
          <p:spPr>
            <a:xfrm>
              <a:off x="10052356" y="3856523"/>
              <a:ext cx="747483" cy="10613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zh-CN" altLang="en-US" sz="1600">
                <a:solidFill>
                  <a:prstClr val="white"/>
                </a:solidFill>
              </a:endParaRPr>
            </a:p>
          </p:txBody>
        </p:sp>
        <p:pic>
          <p:nvPicPr>
            <p:cNvPr id="26" name="188889:5162748807656564841" descr="027f8344f6c0eaaf643277a2f26b425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6574" y="1444192"/>
              <a:ext cx="2302679" cy="159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846" y="3143453"/>
              <a:ext cx="2791843" cy="1595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 descr="логоти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6534" y="45418"/>
            <a:ext cx="5012035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Воздухозаборник </a:t>
            </a:r>
            <a:r>
              <a:rPr lang="en-US" altLang="zh-CN" dirty="0"/>
              <a:t>SD-377</a:t>
            </a:r>
            <a:endParaRPr lang="en-US" altLang="zh-CN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743278" y="1315460"/>
            <a:ext cx="4824536" cy="175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1407" tIns="45704" rIns="91407" bIns="45704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b="1">
                <a:solidFill>
                  <a:srgbClr val="002060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zh-CN" b="0" dirty="0" smtClean="0"/>
              <a:t>Компактный </a:t>
            </a:r>
            <a:r>
              <a:rPr lang="en-US" altLang="zh-CN" b="0" dirty="0" smtClean="0"/>
              <a:t> </a:t>
            </a:r>
            <a:r>
              <a:rPr lang="ru-RU" altLang="zh-CN" b="0" dirty="0" err="1"/>
              <a:t>энергоэффективный</a:t>
            </a:r>
            <a:r>
              <a:rPr lang="ru-RU" altLang="zh-CN" b="0" dirty="0"/>
              <a:t> вентилятор входная мощность 7.42 Вт.</a:t>
            </a:r>
            <a:endParaRPr lang="en-US" altLang="zh-CN" b="0" dirty="0"/>
          </a:p>
          <a:p>
            <a:endParaRPr lang="en-US" altLang="zh-CN" b="0" dirty="0"/>
          </a:p>
          <a:p>
            <a:r>
              <a:rPr lang="ru-RU" altLang="zh-CN" b="0" dirty="0" smtClean="0"/>
              <a:t>Инновационный </a:t>
            </a:r>
            <a:r>
              <a:rPr lang="ru-RU" altLang="zh-CN" b="0" dirty="0"/>
              <a:t>воздухозаборник, ускоряет </a:t>
            </a:r>
            <a:r>
              <a:rPr lang="ru-RU" altLang="zh-CN" b="0" dirty="0" smtClean="0"/>
              <a:t>циркуляцию </a:t>
            </a:r>
            <a:r>
              <a:rPr lang="ru-RU" altLang="zh-CN" b="0" dirty="0"/>
              <a:t>воздушных потоков, рассеивает теплый воздух.</a:t>
            </a:r>
            <a:endParaRPr lang="en-US" altLang="zh-CN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8" y="1269554"/>
            <a:ext cx="4504854" cy="3528392"/>
          </a:xfrm>
          <a:prstGeom prst="rect">
            <a:avLst/>
          </a:prstGeom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5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75059" y="69591"/>
            <a:ext cx="5012035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Электронный контроллер </a:t>
            </a:r>
            <a:r>
              <a:rPr lang="en-US" altLang="zh-CN" dirty="0"/>
              <a:t>Haier </a:t>
            </a:r>
            <a:endParaRPr lang="en-US" altLang="zh-CN" dirty="0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6096000" y="1315460"/>
            <a:ext cx="5471814" cy="120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91407" tIns="45704" rIns="91407" bIns="45704">
            <a:spAutoFit/>
          </a:bodyPr>
          <a:lstStyle>
            <a:defPPr>
              <a:defRPr lang="zh-CN"/>
            </a:defPPr>
            <a:lvl1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  <a:defRPr b="1">
                <a:solidFill>
                  <a:srgbClr val="002060"/>
                </a:solidFill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zh-CN" b="0" dirty="0" smtClean="0"/>
              <a:t>Точность настройки, удобство управления, комфорт</a:t>
            </a:r>
            <a:r>
              <a:rPr lang="en-US" altLang="zh-CN" b="0" dirty="0" smtClean="0"/>
              <a:t> </a:t>
            </a:r>
            <a:r>
              <a:rPr lang="ru-RU" altLang="zh-CN" b="0" dirty="0" smtClean="0"/>
              <a:t>эксплуатации.</a:t>
            </a:r>
          </a:p>
          <a:p>
            <a:r>
              <a:rPr lang="ru-RU" altLang="zh-CN" b="0" dirty="0" smtClean="0"/>
              <a:t>Информация для пользователя и потребителя.</a:t>
            </a:r>
            <a:endParaRPr lang="en-US" altLang="zh-CN" b="0" dirty="0"/>
          </a:p>
          <a:p>
            <a:pPr marL="0" indent="0">
              <a:buNone/>
            </a:pPr>
            <a:endParaRPr lang="en-US" altLang="zh-CN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27" y="1348625"/>
            <a:ext cx="4088236" cy="1937153"/>
          </a:xfrm>
          <a:prstGeom prst="rect">
            <a:avLst/>
          </a:prstGeom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63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219074" y="69591"/>
            <a:ext cx="4579987" cy="4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Климатический класс</a:t>
            </a:r>
            <a:endParaRPr lang="en-US" altLang="zh-CN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4567" y="757076"/>
            <a:ext cx="11521279" cy="5410200"/>
            <a:chOff x="334567" y="757076"/>
            <a:chExt cx="11521279" cy="5410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67" y="757076"/>
              <a:ext cx="5905501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"/>
            <p:cNvSpPr txBox="1">
              <a:spLocks noChangeArrowheads="1"/>
            </p:cNvSpPr>
            <p:nvPr/>
          </p:nvSpPr>
          <p:spPr bwMode="auto">
            <a:xfrm>
              <a:off x="6527254" y="1953293"/>
              <a:ext cx="5328592" cy="923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91407" tIns="45704" rIns="91407" bIns="45704">
              <a:spAutoFit/>
            </a:bodyPr>
            <a:lstStyle>
              <a:defPPr>
                <a:defRPr lang="zh-CN"/>
              </a:defPPr>
              <a:lvl1pPr marL="285750" indent="-285750">
                <a:buClr>
                  <a:schemeClr val="accent6"/>
                </a:buClr>
                <a:buFont typeface="Wingdings" panose="05000000000000000000" pitchFamily="2" charset="2"/>
                <a:buChar char="§"/>
                <a:defRPr b="1">
                  <a:solidFill>
                    <a:srgbClr val="002060"/>
                  </a:solidFill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altLang="zh-CN" b="0" dirty="0"/>
                <a:t>Климатическое исполнение – 7 (субтропики)</a:t>
              </a:r>
            </a:p>
            <a:p>
              <a:r>
                <a:rPr lang="ru-RU" altLang="zh-CN" b="0" dirty="0"/>
                <a:t>Подтвержденная температура продукции -18 С по всему объему ниже линии загрузки</a:t>
              </a:r>
              <a:endParaRPr lang="en-US" altLang="zh-CN" b="0" dirty="0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334567" y="4428178"/>
            <a:ext cx="5905501" cy="2880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2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23853" y="100471"/>
            <a:ext cx="6287579" cy="40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928" tIns="27463" rIns="54928" bIns="2746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000" b="1">
                <a:solidFill>
                  <a:srgbClr val="002060"/>
                </a:solidFill>
                <a:ea typeface="微软雅黑" charset="-122"/>
                <a:cs typeface="Arial" panose="020B0604020202020204" pitchFamily="34" charset="0"/>
              </a:defRPr>
            </a:lvl1pPr>
            <a:lvl2pPr algn="ctr" eaLnBrk="1" hangingPunct="1">
              <a:defRPr sz="2700">
                <a:latin typeface="Calibri" pitchFamily="34" charset="0"/>
              </a:defRPr>
            </a:lvl2pPr>
            <a:lvl3pPr algn="ctr" eaLnBrk="1" hangingPunct="1">
              <a:defRPr sz="2700">
                <a:latin typeface="Calibri" pitchFamily="34" charset="0"/>
              </a:defRPr>
            </a:lvl3pPr>
            <a:lvl4pPr algn="ctr" eaLnBrk="1" hangingPunct="1">
              <a:defRPr sz="2700">
                <a:latin typeface="Calibri" pitchFamily="34" charset="0"/>
              </a:defRPr>
            </a:lvl4pPr>
            <a:lvl5pPr algn="ctr" eaLnBrk="1" hangingPunct="1">
              <a:defRPr sz="2700">
                <a:latin typeface="Calibri" pitchFamily="34" charset="0"/>
              </a:defRPr>
            </a:lvl5pPr>
            <a:lvl6pPr marL="274700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6pPr>
            <a:lvl7pPr marL="549397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7pPr>
            <a:lvl8pPr marL="824098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8pPr>
            <a:lvl9pPr marL="1098795" algn="ctr" fontAlgn="base">
              <a:spcBef>
                <a:spcPct val="0"/>
              </a:spcBef>
              <a:spcAft>
                <a:spcPct val="0"/>
              </a:spcAft>
              <a:defRPr sz="2700">
                <a:latin typeface="Calibri" pitchFamily="34" charset="0"/>
              </a:defRPr>
            </a:lvl9pPr>
          </a:lstStyle>
          <a:p>
            <a:r>
              <a:rPr lang="ru-RU" altLang="zh-CN" dirty="0"/>
              <a:t>Тест открывания дверей</a:t>
            </a:r>
            <a:endParaRPr lang="zh-CN" alt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766614" y="765498"/>
            <a:ext cx="10513168" cy="4694038"/>
            <a:chOff x="766614" y="765498"/>
            <a:chExt cx="10513168" cy="46940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614" y="931000"/>
              <a:ext cx="4464496" cy="4528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5879182" y="765498"/>
              <a:ext cx="5400600" cy="156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lIns="91407" tIns="45704" rIns="91407" bIns="45704">
              <a:spAutoFit/>
            </a:bodyPr>
            <a:lstStyle>
              <a:defPPr>
                <a:defRPr lang="zh-CN"/>
              </a:defPPr>
              <a:lvl1pPr marL="285750" indent="-285750">
                <a:buClr>
                  <a:schemeClr val="accent6"/>
                </a:buClr>
                <a:buFont typeface="Wingdings" panose="05000000000000000000" pitchFamily="2" charset="2"/>
                <a:buChar char="§"/>
                <a:defRPr b="1">
                  <a:solidFill>
                    <a:srgbClr val="002060"/>
                  </a:solidFill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altLang="zh-CN" sz="1600" b="0" dirty="0"/>
            </a:p>
            <a:p>
              <a:r>
                <a:rPr lang="ru-RU" altLang="zh-CN" sz="1600" b="0" dirty="0" smtClean="0"/>
                <a:t>Тест открывания дверей:  30 </a:t>
              </a:r>
              <a:r>
                <a:rPr lang="ru-RU" altLang="zh-CN" sz="1600" b="0" dirty="0"/>
                <a:t>тысяч </a:t>
              </a:r>
              <a:r>
                <a:rPr lang="ru-RU" altLang="zh-CN" sz="1600" b="0" dirty="0" smtClean="0"/>
                <a:t>открываний-</a:t>
              </a:r>
              <a:r>
                <a:rPr lang="ru-RU" altLang="zh-CN" sz="1600" b="0" dirty="0" err="1" smtClean="0"/>
                <a:t>закрываний</a:t>
              </a:r>
              <a:r>
                <a:rPr lang="ru-RU" altLang="zh-CN" sz="1600" b="0" dirty="0" smtClean="0"/>
                <a:t>.</a:t>
              </a:r>
            </a:p>
            <a:p>
              <a:pPr marL="265113" indent="0">
                <a:buNone/>
              </a:pPr>
              <a:r>
                <a:rPr lang="ru-RU" altLang="zh-CN" sz="1600" b="0" dirty="0" smtClean="0"/>
                <a:t>Ручка / </a:t>
              </a:r>
              <a:r>
                <a:rPr lang="ru-RU" altLang="zh-CN" sz="1600" b="0" dirty="0"/>
                <a:t>дверное уплотнение / верхняя рама без изменений, всё работает плавно и без нехарактерных звуков.</a:t>
              </a:r>
            </a:p>
          </p:txBody>
        </p:sp>
      </p:grp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338" y="45418"/>
            <a:ext cx="1035540" cy="3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6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伊利产品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406</Words>
  <Application>Microsoft Office PowerPoint</Application>
  <PresentationFormat>Произвольный</PresentationFormat>
  <Paragraphs>67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微软雅黑</vt:lpstr>
      <vt:lpstr>宋体</vt:lpstr>
      <vt:lpstr>Arial</vt:lpstr>
      <vt:lpstr>Calibri</vt:lpstr>
      <vt:lpstr>Wingdings</vt:lpstr>
      <vt:lpstr>伊利产品2018</vt:lpstr>
      <vt:lpstr>Морозильный ларь SD-377, описание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Julia Vlasova</cp:lastModifiedBy>
  <cp:revision>139</cp:revision>
  <cp:lastPrinted>2021-02-25T15:05:37Z</cp:lastPrinted>
  <dcterms:created xsi:type="dcterms:W3CDTF">2018-10-16T11:38:04Z</dcterms:created>
  <dcterms:modified xsi:type="dcterms:W3CDTF">2021-02-25T15:24:42Z</dcterms:modified>
</cp:coreProperties>
</file>