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4" roundtripDataSignature="AMtx7mhwRPQHAu8n/yVzcIoN7cadDXNp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F61A5B5-6DD1-4148-8399-D383687F6EDD}">
  <a:tblStyle styleId="{8F61A5B5-6DD1-4148-8399-D383687F6EDD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4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0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0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3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13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4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14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1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14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6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3.png"/><Relationship Id="rId4" Type="http://schemas.openxmlformats.org/officeDocument/2006/relationships/image" Target="../media/image14.png"/><Relationship Id="rId11" Type="http://schemas.openxmlformats.org/officeDocument/2006/relationships/image" Target="../media/image1.png"/><Relationship Id="rId10" Type="http://schemas.openxmlformats.org/officeDocument/2006/relationships/image" Target="../media/image13.jpg"/><Relationship Id="rId9" Type="http://schemas.openxmlformats.org/officeDocument/2006/relationships/image" Target="../media/image11.jpg"/><Relationship Id="rId5" Type="http://schemas.openxmlformats.org/officeDocument/2006/relationships/image" Target="../media/image10.png"/><Relationship Id="rId6" Type="http://schemas.openxmlformats.org/officeDocument/2006/relationships/image" Target="../media/image12.png"/><Relationship Id="rId7" Type="http://schemas.openxmlformats.org/officeDocument/2006/relationships/image" Target="../media/image2.jpg"/><Relationship Id="rId8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png"/><Relationship Id="rId4" Type="http://schemas.openxmlformats.org/officeDocument/2006/relationships/image" Target="../media/image15.png"/><Relationship Id="rId5" Type="http://schemas.openxmlformats.org/officeDocument/2006/relationships/image" Target="../media/image8.jpg"/><Relationship Id="rId6" Type="http://schemas.openxmlformats.org/officeDocument/2006/relationships/image" Target="../media/image2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png"/><Relationship Id="rId4" Type="http://schemas.openxmlformats.org/officeDocument/2006/relationships/image" Target="../media/image7.jpg"/><Relationship Id="rId5" Type="http://schemas.openxmlformats.org/officeDocument/2006/relationships/image" Target="../media/image19.jpg"/><Relationship Id="rId6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Relationship Id="rId4" Type="http://schemas.openxmlformats.org/officeDocument/2006/relationships/image" Target="../media/image11.jpg"/><Relationship Id="rId5" Type="http://schemas.openxmlformats.org/officeDocument/2006/relationships/image" Target="../media/image18.jpg"/><Relationship Id="rId6" Type="http://schemas.openxmlformats.org/officeDocument/2006/relationships/image" Target="../media/image2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png"/><Relationship Id="rId4" Type="http://schemas.openxmlformats.org/officeDocument/2006/relationships/image" Target="../media/image18.jpg"/><Relationship Id="rId5" Type="http://schemas.openxmlformats.org/officeDocument/2006/relationships/image" Target="../media/image22.png"/><Relationship Id="rId6" Type="http://schemas.openxmlformats.org/officeDocument/2006/relationships/image" Target="../media/image20.png"/><Relationship Id="rId7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:\Departments\Reklama\Кузнецова Д. Контент\EKSI\Презентация\фон ледики+.jpg" id="88" name="Google Shape;8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/>
          <p:nvPr/>
        </p:nvSpPr>
        <p:spPr>
          <a:xfrm>
            <a:off x="1616994" y="2564904"/>
            <a:ext cx="5904656" cy="1584176"/>
          </a:xfrm>
          <a:prstGeom prst="rect">
            <a:avLst/>
          </a:prstGeom>
          <a:solidFill>
            <a:srgbClr val="F2F2F2">
              <a:alpha val="1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1833018" y="2492896"/>
            <a:ext cx="54726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Льдогенераторы</a:t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Kuznetsova.DA\Desktop\Без имени-1.png" id="95" name="Google Shape;9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80512" cy="6885384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 txBox="1"/>
          <p:nvPr/>
        </p:nvSpPr>
        <p:spPr>
          <a:xfrm>
            <a:off x="2267744" y="992922"/>
            <a:ext cx="462819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 складскую программу введены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новые льдогенераторы EKSI:</a:t>
            </a:r>
            <a:endParaRPr/>
          </a:p>
        </p:txBody>
      </p:sp>
      <p:sp>
        <p:nvSpPr>
          <p:cNvPr id="97" name="Google Shape;97;p2"/>
          <p:cNvSpPr/>
          <p:nvPr/>
        </p:nvSpPr>
        <p:spPr>
          <a:xfrm>
            <a:off x="467544" y="1792560"/>
            <a:ext cx="4032448" cy="4804791"/>
          </a:xfrm>
          <a:prstGeom prst="rect">
            <a:avLst/>
          </a:prstGeom>
          <a:solidFill>
            <a:schemeClr val="lt1">
              <a:alpha val="1490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1114377" y="1844823"/>
            <a:ext cx="228460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Ассортимент – 11 SKU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5004048" y="1792560"/>
            <a:ext cx="3744416" cy="2284513"/>
          </a:xfrm>
          <a:prstGeom prst="rect">
            <a:avLst/>
          </a:prstGeom>
          <a:solidFill>
            <a:schemeClr val="lt1">
              <a:alpha val="1490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600065" y="2286414"/>
            <a:ext cx="1406610" cy="710538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Кубиковый лед «шляпка»</a:t>
            </a:r>
            <a:endParaRPr/>
          </a:p>
        </p:txBody>
      </p:sp>
      <p:sp>
        <p:nvSpPr>
          <p:cNvPr id="101" name="Google Shape;101;p2"/>
          <p:cNvSpPr/>
          <p:nvPr/>
        </p:nvSpPr>
        <p:spPr>
          <a:xfrm>
            <a:off x="600065" y="3150510"/>
            <a:ext cx="1406610" cy="710538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Пальчиковый лед</a:t>
            </a:r>
            <a:endParaRPr/>
          </a:p>
        </p:txBody>
      </p:sp>
      <p:sp>
        <p:nvSpPr>
          <p:cNvPr id="102" name="Google Shape;102;p2"/>
          <p:cNvSpPr/>
          <p:nvPr/>
        </p:nvSpPr>
        <p:spPr>
          <a:xfrm>
            <a:off x="611560" y="4005064"/>
            <a:ext cx="1406610" cy="710538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Гранулированный лед</a:t>
            </a:r>
            <a:endParaRPr/>
          </a:p>
        </p:txBody>
      </p:sp>
      <p:cxnSp>
        <p:nvCxnSpPr>
          <p:cNvPr id="103" name="Google Shape;103;p2"/>
          <p:cNvCxnSpPr/>
          <p:nvPr/>
        </p:nvCxnSpPr>
        <p:spPr>
          <a:xfrm>
            <a:off x="2087724" y="2665516"/>
            <a:ext cx="828092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104" name="Google Shape;104;p2"/>
          <p:cNvSpPr txBox="1"/>
          <p:nvPr/>
        </p:nvSpPr>
        <p:spPr>
          <a:xfrm>
            <a:off x="6129096" y="1843234"/>
            <a:ext cx="149432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Особенности: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5148064" y="2152600"/>
            <a:ext cx="3488263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ru-RU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подключение к водопроводу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ru-RU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воздушное охлаждение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ru-RU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корпус из нержавеющей стали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ru-RU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подсветка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ru-RU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встроенный бункер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ru-RU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автоматическая остановка работы 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при заполнении бункера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ru-RU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хладагент R290 или R404a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32240" y="4196926"/>
            <a:ext cx="1631529" cy="2399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64088" y="4196926"/>
            <a:ext cx="1296144" cy="977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64088" y="5268905"/>
            <a:ext cx="1285393" cy="1328447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"/>
          <p:cNvSpPr/>
          <p:nvPr/>
        </p:nvSpPr>
        <p:spPr>
          <a:xfrm>
            <a:off x="611560" y="4869160"/>
            <a:ext cx="1406610" cy="710538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Чешуйчатый лед</a:t>
            </a:r>
            <a:endParaRPr/>
          </a:p>
        </p:txBody>
      </p:sp>
      <p:sp>
        <p:nvSpPr>
          <p:cNvPr id="110" name="Google Shape;110;p2"/>
          <p:cNvSpPr/>
          <p:nvPr/>
        </p:nvSpPr>
        <p:spPr>
          <a:xfrm>
            <a:off x="611560" y="5733256"/>
            <a:ext cx="1406610" cy="710538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Кубиковый лед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«куб»</a:t>
            </a:r>
            <a:endParaRPr/>
          </a:p>
        </p:txBody>
      </p:sp>
      <p:cxnSp>
        <p:nvCxnSpPr>
          <p:cNvPr id="111" name="Google Shape;111;p2"/>
          <p:cNvCxnSpPr/>
          <p:nvPr/>
        </p:nvCxnSpPr>
        <p:spPr>
          <a:xfrm>
            <a:off x="2112994" y="3504295"/>
            <a:ext cx="828092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112" name="Google Shape;112;p2"/>
          <p:cNvSpPr/>
          <p:nvPr/>
        </p:nvSpPr>
        <p:spPr>
          <a:xfrm>
            <a:off x="3275856" y="2286414"/>
            <a:ext cx="960683" cy="7105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Kuznetsova.DA\Desktop\Без названия.jpg" id="113" name="Google Shape;113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293077" y="2348880"/>
            <a:ext cx="918883" cy="585338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"/>
          <p:cNvSpPr/>
          <p:nvPr/>
        </p:nvSpPr>
        <p:spPr>
          <a:xfrm>
            <a:off x="3293077" y="3149026"/>
            <a:ext cx="960683" cy="7105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Kuznetsova.DA\Desktop\showobject.jpeg" id="115" name="Google Shape;115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337097" y="3223204"/>
            <a:ext cx="838200" cy="5651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" name="Google Shape;116;p2"/>
          <p:cNvCxnSpPr/>
          <p:nvPr/>
        </p:nvCxnSpPr>
        <p:spPr>
          <a:xfrm>
            <a:off x="2112994" y="4355234"/>
            <a:ext cx="828092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117" name="Google Shape;117;p2"/>
          <p:cNvSpPr/>
          <p:nvPr/>
        </p:nvSpPr>
        <p:spPr>
          <a:xfrm>
            <a:off x="3293077" y="4005064"/>
            <a:ext cx="960683" cy="7105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2"/>
          <p:cNvSpPr/>
          <p:nvPr/>
        </p:nvSpPr>
        <p:spPr>
          <a:xfrm>
            <a:off x="3312494" y="4869160"/>
            <a:ext cx="960683" cy="7105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9" name="Google Shape;119;p2"/>
          <p:cNvCxnSpPr/>
          <p:nvPr/>
        </p:nvCxnSpPr>
        <p:spPr>
          <a:xfrm>
            <a:off x="2169547" y="5224429"/>
            <a:ext cx="828092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120" name="Google Shape;120;p2"/>
          <p:cNvSpPr/>
          <p:nvPr/>
        </p:nvSpPr>
        <p:spPr>
          <a:xfrm>
            <a:off x="3312494" y="5725743"/>
            <a:ext cx="960683" cy="7105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1" name="Google Shape;121;p2"/>
          <p:cNvCxnSpPr/>
          <p:nvPr/>
        </p:nvCxnSpPr>
        <p:spPr>
          <a:xfrm>
            <a:off x="2181288" y="6067914"/>
            <a:ext cx="828092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pic>
        <p:nvPicPr>
          <p:cNvPr descr="C:\Users\Kuznetsova.DA\Desktop\b05ba999d2b79547a656af168caba604.jpg" id="122" name="Google Shape;122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316555" y="4077073"/>
            <a:ext cx="911829" cy="5874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Kuznetsova.DA\Desktop\Без названия (1).jpg" id="123" name="Google Shape;123;p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404184" y="4930095"/>
            <a:ext cx="803373" cy="6017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Kuznetsova.DA\Desktop\medium +.png" id="124" name="Google Shape;124;p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371696" y="5738243"/>
            <a:ext cx="868347" cy="685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Kuznetsova.DA\Desktop\Без имени-1.png" id="129" name="Google Shape;12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80512" cy="6885384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3"/>
          <p:cNvSpPr txBox="1"/>
          <p:nvPr/>
        </p:nvSpPr>
        <p:spPr>
          <a:xfrm>
            <a:off x="251520" y="1196752"/>
            <a:ext cx="554461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Льдогенераторы кубикового льда «шляпка»</a:t>
            </a:r>
            <a:endParaRPr/>
          </a:p>
        </p:txBody>
      </p:sp>
      <p:sp>
        <p:nvSpPr>
          <p:cNvPr id="131" name="Google Shape;131;p3"/>
          <p:cNvSpPr txBox="1"/>
          <p:nvPr/>
        </p:nvSpPr>
        <p:spPr>
          <a:xfrm>
            <a:off x="239011" y="1700808"/>
            <a:ext cx="5544616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ru-RU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Форма льда приближена к кубиковому льду «шляпка» льдогенераторов Brema. Этот лед отличается 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прочностью и низкой плавкостью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ru-RU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Модели оснащены регулируемыми ножками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ru-RU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 комплекте шланг для подачи воды, шланг для слива воды, совок для льда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2" name="Google Shape;132;p3"/>
          <p:cNvCxnSpPr/>
          <p:nvPr/>
        </p:nvCxnSpPr>
        <p:spPr>
          <a:xfrm>
            <a:off x="323528" y="1556792"/>
            <a:ext cx="4752528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3" name="Google Shape;133;p3"/>
          <p:cNvSpPr/>
          <p:nvPr/>
        </p:nvSpPr>
        <p:spPr>
          <a:xfrm>
            <a:off x="5508104" y="0"/>
            <a:ext cx="3672408" cy="6885384"/>
          </a:xfrm>
          <a:prstGeom prst="rect">
            <a:avLst/>
          </a:prstGeom>
          <a:solidFill>
            <a:schemeClr val="lt1">
              <a:alpha val="1490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3"/>
          <p:cNvSpPr/>
          <p:nvPr/>
        </p:nvSpPr>
        <p:spPr>
          <a:xfrm>
            <a:off x="5796136" y="1268760"/>
            <a:ext cx="3096344" cy="367240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76157" y="1396807"/>
            <a:ext cx="2599320" cy="33860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\info-lan.org\Files\Public\Technical info\Photo bank\Eksi\EKSI (Lingke)\ECB models of water spray  of gourmet ice\IMG_20201219_101501.jpg" id="136" name="Google Shape;136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44308" y="5167294"/>
            <a:ext cx="1424171" cy="142417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7" name="Google Shape;137;p3"/>
          <p:cNvGraphicFramePr/>
          <p:nvPr/>
        </p:nvGraphicFramePr>
        <p:xfrm>
          <a:off x="323528" y="310496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{8F61A5B5-6DD1-4148-8399-D383687F6EDD}</a:tableStyleId>
              </a:tblPr>
              <a:tblGrid>
                <a:gridCol w="1723925"/>
                <a:gridCol w="1656175"/>
                <a:gridCol w="1512175"/>
              </a:tblGrid>
              <a:tr h="472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1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Артикул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1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ECB-25 (куб.)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1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ECB-50 (куб.)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</a:tr>
              <a:tr h="648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Arial"/>
                        <a:buNone/>
                      </a:pPr>
                      <a:r>
                        <a:rPr b="0" lang="ru-RU" sz="11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Название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Arial"/>
                        <a:buNone/>
                      </a:pPr>
                      <a:r>
                        <a:rPr b="0" lang="ru-RU" sz="11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Льдогенератор т.м. EKSI серии EC, мод. ECB-25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Arial"/>
                        <a:buNone/>
                      </a:pPr>
                      <a:r>
                        <a:rPr b="0" lang="ru-RU" sz="11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Льдогенератор т.м. EKSI серии EC, мод. ECB-50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Arial"/>
                        <a:buNone/>
                      </a:pPr>
                      <a:r>
                        <a:rPr b="0" lang="ru-RU" sz="11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Производительность кг/сутки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</a:t>
                      </a:r>
                      <a:endParaRPr b="1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1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</a:t>
                      </a:r>
                      <a:endParaRPr b="1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Arial"/>
                        <a:buNone/>
                      </a:pPr>
                      <a:r>
                        <a:rPr b="0" lang="ru-RU" sz="11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Объем бункера, кг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b="1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</a:t>
                      </a:r>
                      <a:endParaRPr b="1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Arial"/>
                        <a:buNone/>
                      </a:pPr>
                      <a:r>
                        <a:rPr b="0" lang="ru-RU" sz="11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Хладагент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R290</a:t>
                      </a:r>
                      <a:endParaRPr b="1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R290</a:t>
                      </a:r>
                      <a:endParaRPr b="1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Arial"/>
                        <a:buNone/>
                      </a:pPr>
                      <a:r>
                        <a:rPr b="0" lang="ru-RU" sz="11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Мощность, Вт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300</a:t>
                      </a:r>
                      <a:endParaRPr b="1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400</a:t>
                      </a:r>
                      <a:endParaRPr b="1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Arial"/>
                        <a:buNone/>
                      </a:pPr>
                      <a:r>
                        <a:rPr b="0" lang="ru-RU" sz="11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Размер, мм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379x420x675 </a:t>
                      </a:r>
                      <a:endParaRPr b="1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507x585x750</a:t>
                      </a:r>
                      <a:endParaRPr b="1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38" name="Google Shape;138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76157" y="5157191"/>
            <a:ext cx="1097245" cy="147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Kuznetsova.DA\Desktop\Без имени-1.png" id="143" name="Google Shape;14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80512" cy="6885384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4"/>
          <p:cNvSpPr txBox="1"/>
          <p:nvPr/>
        </p:nvSpPr>
        <p:spPr>
          <a:xfrm>
            <a:off x="251520" y="1196752"/>
            <a:ext cx="554461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Льдогенератор кубикового льда «куб»</a:t>
            </a:r>
            <a:endParaRPr/>
          </a:p>
        </p:txBody>
      </p:sp>
      <p:sp>
        <p:nvSpPr>
          <p:cNvPr id="145" name="Google Shape;145;p4"/>
          <p:cNvSpPr txBox="1"/>
          <p:nvPr/>
        </p:nvSpPr>
        <p:spPr>
          <a:xfrm>
            <a:off x="249660" y="1694805"/>
            <a:ext cx="5040559" cy="1805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ru-RU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Льдогенератор имеет возможность автономной работы без подключения к водопроводу. Оснащен программой самоочистки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ru-RU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Форма льда – кубик, аналогичный кубикам заливных льдогенераторов   EKSI EC 15A 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ru-RU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 комплекте шланг для слива воды, фильтр для входящей воды, совок для льда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6" name="Google Shape;146;p4"/>
          <p:cNvCxnSpPr/>
          <p:nvPr/>
        </p:nvCxnSpPr>
        <p:spPr>
          <a:xfrm>
            <a:off x="323528" y="1556792"/>
            <a:ext cx="4752528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7" name="Google Shape;147;p4"/>
          <p:cNvSpPr/>
          <p:nvPr/>
        </p:nvSpPr>
        <p:spPr>
          <a:xfrm>
            <a:off x="5508104" y="0"/>
            <a:ext cx="3672408" cy="6885384"/>
          </a:xfrm>
          <a:prstGeom prst="rect">
            <a:avLst/>
          </a:prstGeom>
          <a:solidFill>
            <a:schemeClr val="lt1">
              <a:alpha val="1490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4"/>
          <p:cNvSpPr/>
          <p:nvPr/>
        </p:nvSpPr>
        <p:spPr>
          <a:xfrm>
            <a:off x="5796136" y="1268760"/>
            <a:ext cx="3096344" cy="367240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49" name="Google Shape;149;p4"/>
          <p:cNvGraphicFramePr/>
          <p:nvPr/>
        </p:nvGraphicFramePr>
        <p:xfrm>
          <a:off x="465683" y="371520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{8F61A5B5-6DD1-4148-8399-D383687F6EDD}</a:tableStyleId>
              </a:tblPr>
              <a:tblGrid>
                <a:gridCol w="2350425"/>
                <a:gridCol w="2258075"/>
              </a:tblGrid>
              <a:tr h="360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1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Артикул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ECQ-35</a:t>
                      </a:r>
                      <a:endParaRPr b="1" i="0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</a:tr>
              <a:tr h="576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Arial"/>
                        <a:buNone/>
                      </a:pPr>
                      <a:r>
                        <a:rPr b="0" lang="ru-RU" sz="11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Название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Льдогенератор т.м. EKSI серии EC, мод. ECQ-35</a:t>
                      </a:r>
                      <a:endParaRPr b="1" i="0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Arial"/>
                        <a:buNone/>
                      </a:pPr>
                      <a:r>
                        <a:rPr b="0" lang="ru-RU" sz="11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Производительность кг/сутки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35</a:t>
                      </a:r>
                      <a:endParaRPr b="1" i="0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Arial"/>
                        <a:buNone/>
                      </a:pPr>
                      <a:r>
                        <a:rPr b="0" lang="ru-RU" sz="11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Объем бункера, кг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</a:t>
                      </a:r>
                      <a:endParaRPr b="1" i="0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Arial"/>
                        <a:buNone/>
                      </a:pPr>
                      <a:r>
                        <a:rPr b="0" lang="ru-RU" sz="11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Хладагент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R290</a:t>
                      </a:r>
                      <a:endParaRPr b="1" i="0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Arial"/>
                        <a:buNone/>
                      </a:pPr>
                      <a:r>
                        <a:rPr b="0" lang="ru-RU" sz="11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Мощность, Вт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495</a:t>
                      </a:r>
                      <a:endParaRPr b="1" i="0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Arial"/>
                        <a:buNone/>
                      </a:pPr>
                      <a:r>
                        <a:rPr b="0" lang="ru-RU" sz="11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Размер, мм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430x350x740</a:t>
                      </a:r>
                      <a:endParaRPr b="1" i="0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50" name="Google Shape;15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56176" y="1438173"/>
            <a:ext cx="2135556" cy="3330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4"/>
          <p:cNvPicPr preferRelativeResize="0"/>
          <p:nvPr/>
        </p:nvPicPr>
        <p:blipFill rotWithShape="1">
          <a:blip r:embed="rId5">
            <a:alphaModFix/>
          </a:blip>
          <a:srcRect b="0" l="9651" r="9651" t="0"/>
          <a:stretch/>
        </p:blipFill>
        <p:spPr>
          <a:xfrm>
            <a:off x="7524480" y="5085184"/>
            <a:ext cx="1368000" cy="1420329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4"/>
          <p:cNvSpPr/>
          <p:nvPr/>
        </p:nvSpPr>
        <p:spPr>
          <a:xfrm>
            <a:off x="5868144" y="5085184"/>
            <a:ext cx="1427818" cy="14203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Kuznetsova.DA\Desktop\medium +.png" id="153" name="Google Shape;153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02992" y="5229200"/>
            <a:ext cx="1415608" cy="1117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Kuznetsova.DA\Desktop\Без имени-1.png" id="158" name="Google Shape;15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80512" cy="6885384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5"/>
          <p:cNvSpPr txBox="1"/>
          <p:nvPr/>
        </p:nvSpPr>
        <p:spPr>
          <a:xfrm>
            <a:off x="251520" y="1124744"/>
            <a:ext cx="554461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Льдогенераторы пальчикового льда</a:t>
            </a:r>
            <a:endParaRPr/>
          </a:p>
        </p:txBody>
      </p:sp>
      <p:sp>
        <p:nvSpPr>
          <p:cNvPr id="160" name="Google Shape;160;p5"/>
          <p:cNvSpPr txBox="1"/>
          <p:nvPr/>
        </p:nvSpPr>
        <p:spPr>
          <a:xfrm>
            <a:off x="251520" y="1556792"/>
            <a:ext cx="5040559" cy="18784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ru-RU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Среди моделей китайского производства льдогенераторы пальчикового льда являются самыми продаваемыми в России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ru-RU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Они на 20-25% дешевле льдогенераторов, производящих кубиковый лед «шляпка», но при этом пальчиковый лед так же хорошо, как кубиковый,  подходит  для приготовления коктейлей и охлаждения напитков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ru-RU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 комплекте шланг для подачи воды, шланг для слива воды, совок для льда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1" name="Google Shape;161;p5"/>
          <p:cNvCxnSpPr/>
          <p:nvPr/>
        </p:nvCxnSpPr>
        <p:spPr>
          <a:xfrm>
            <a:off x="323528" y="1484784"/>
            <a:ext cx="4752528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2" name="Google Shape;162;p5"/>
          <p:cNvSpPr/>
          <p:nvPr/>
        </p:nvSpPr>
        <p:spPr>
          <a:xfrm>
            <a:off x="5508104" y="0"/>
            <a:ext cx="3672408" cy="6885384"/>
          </a:xfrm>
          <a:prstGeom prst="rect">
            <a:avLst/>
          </a:prstGeom>
          <a:solidFill>
            <a:schemeClr val="lt1">
              <a:alpha val="1490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5"/>
          <p:cNvSpPr/>
          <p:nvPr/>
        </p:nvSpPr>
        <p:spPr>
          <a:xfrm>
            <a:off x="5796136" y="1196752"/>
            <a:ext cx="3096344" cy="37444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5"/>
          <p:cNvSpPr/>
          <p:nvPr/>
        </p:nvSpPr>
        <p:spPr>
          <a:xfrm>
            <a:off x="5796137" y="5085253"/>
            <a:ext cx="1548172" cy="14203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Kuznetsova.DA\Desktop\showobject.jpeg" id="165" name="Google Shape;165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18044" y="5355621"/>
            <a:ext cx="1304358" cy="8794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\info-lan.org\Files\Public\Technical info\Photo bank\Eksi\EKSI (Lingke)\Bullt or named finger ice cube 子弹头冰.JPG" id="166" name="Google Shape;166;p5"/>
          <p:cNvPicPr preferRelativeResize="0"/>
          <p:nvPr/>
        </p:nvPicPr>
        <p:blipFill rotWithShape="1">
          <a:blip r:embed="rId5">
            <a:alphaModFix/>
          </a:blip>
          <a:srcRect b="0" l="12061" r="12060" t="0"/>
          <a:stretch/>
        </p:blipFill>
        <p:spPr>
          <a:xfrm>
            <a:off x="7452480" y="5085253"/>
            <a:ext cx="1440000" cy="142039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7" name="Google Shape;167;p5"/>
          <p:cNvGraphicFramePr/>
          <p:nvPr/>
        </p:nvGraphicFramePr>
        <p:xfrm>
          <a:off x="325389" y="350732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{8F61A5B5-6DD1-4148-8399-D383687F6EDD}</a:tableStyleId>
              </a:tblPr>
              <a:tblGrid>
                <a:gridCol w="864100"/>
                <a:gridCol w="1080125"/>
                <a:gridCol w="1008100"/>
                <a:gridCol w="1008100"/>
                <a:gridCol w="1006250"/>
              </a:tblGrid>
              <a:tr h="399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0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Артикул</a:t>
                      </a:r>
                      <a:endParaRPr b="0" i="0" sz="10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EMF-25 (пальч.)</a:t>
                      </a:r>
                      <a:endParaRPr b="1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900"/>
                        <a:buFont typeface="Arial"/>
                        <a:buNone/>
                      </a:pPr>
                      <a:r>
                        <a:rPr lang="ru-RU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EMF-30 (пальч.)</a:t>
                      </a:r>
                      <a:endParaRPr b="1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900"/>
                        <a:buFont typeface="Arial"/>
                        <a:buNone/>
                      </a:pPr>
                      <a:r>
                        <a:rPr lang="ru-RU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EMF-50 (пальч.)</a:t>
                      </a:r>
                      <a:endParaRPr b="1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900"/>
                        <a:buFont typeface="Arial"/>
                        <a:buNone/>
                      </a:pPr>
                      <a:r>
                        <a:rPr lang="ru-RU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EMF-80 (пальч.)</a:t>
                      </a:r>
                      <a:endParaRPr b="1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</a:tr>
              <a:tr h="648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Arial"/>
                        <a:buNone/>
                      </a:pPr>
                      <a:r>
                        <a:rPr b="0" lang="ru-RU" sz="10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Название</a:t>
                      </a:r>
                      <a:endParaRPr b="0" i="0" sz="10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Льдогенератор т.м. EKSI серии EM, мод. EMF-25</a:t>
                      </a:r>
                      <a:endParaRPr b="1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Льдогенератор т.м. EKSI серии EM, мод. EMF-30</a:t>
                      </a:r>
                      <a:endParaRPr b="1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Льдогенератор т.м. EKSI серии EM, мод. EMF-50</a:t>
                      </a:r>
                      <a:endParaRPr b="1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Льдогенератор т.м. EKSI серии EM, мод. EMF-80</a:t>
                      </a:r>
                      <a:endParaRPr b="1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Arial"/>
                        <a:buNone/>
                      </a:pPr>
                      <a:r>
                        <a:rPr b="0" lang="ru-RU" sz="10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Производительность кг/сутки</a:t>
                      </a:r>
                      <a:endParaRPr b="0" i="0" sz="10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</a:t>
                      </a:r>
                      <a:endParaRPr b="1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1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 b="1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</a:t>
                      </a:r>
                      <a:endParaRPr b="1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1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 b="1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Arial"/>
                        <a:buNone/>
                      </a:pPr>
                      <a:r>
                        <a:rPr b="0" lang="ru-RU" sz="10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Объем бункера, кг</a:t>
                      </a:r>
                      <a:endParaRPr b="0" i="0" sz="10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</a:t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22</a:t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Arial"/>
                        <a:buNone/>
                      </a:pPr>
                      <a:r>
                        <a:rPr b="0" lang="ru-RU" sz="10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Хладагент</a:t>
                      </a:r>
                      <a:endParaRPr b="0" i="0" sz="10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R290</a:t>
                      </a:r>
                      <a:endParaRPr b="1" i="0" sz="10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R290</a:t>
                      </a:r>
                      <a:endParaRPr b="1" i="0" sz="10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R290</a:t>
                      </a:r>
                      <a:endParaRPr b="1" i="0" sz="10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R290</a:t>
                      </a:r>
                      <a:endParaRPr b="1" i="0" sz="10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Arial"/>
                        <a:buNone/>
                      </a:pPr>
                      <a:r>
                        <a:rPr b="0" lang="ru-RU" sz="10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Мощность, Вт</a:t>
                      </a:r>
                      <a:endParaRPr b="0" i="0" sz="10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0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200</a:t>
                      </a:r>
                      <a:endParaRPr b="1" i="0" sz="10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240</a:t>
                      </a:r>
                      <a:endParaRPr b="1" i="0" sz="10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370</a:t>
                      </a:r>
                      <a:endParaRPr b="1" i="0" sz="10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420</a:t>
                      </a:r>
                      <a:endParaRPr b="1" i="0" sz="10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Arial"/>
                        <a:buNone/>
                      </a:pPr>
                      <a:r>
                        <a:rPr b="0" lang="ru-RU" sz="10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Размер, мм</a:t>
                      </a:r>
                      <a:endParaRPr b="0" i="0" sz="10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330x503x60</a:t>
                      </a:r>
                      <a:endParaRPr b="1" i="0" sz="10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398x542x682</a:t>
                      </a:r>
                      <a:endParaRPr b="1" i="0" sz="10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398x512x810</a:t>
                      </a:r>
                      <a:endParaRPr b="1" i="0" sz="10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500x612x893</a:t>
                      </a:r>
                      <a:endParaRPr b="1" i="0" sz="10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68" name="Google Shape;168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6313350" y="1649555"/>
            <a:ext cx="2061918" cy="2910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Kuznetsova.DA\Desktop\Без имени-1.png" id="173" name="Google Shape;17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80512" cy="6885384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6"/>
          <p:cNvSpPr txBox="1"/>
          <p:nvPr/>
        </p:nvSpPr>
        <p:spPr>
          <a:xfrm>
            <a:off x="251520" y="1196752"/>
            <a:ext cx="554461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Льдогенераторы гранулированного льда</a:t>
            </a:r>
            <a:endParaRPr/>
          </a:p>
        </p:txBody>
      </p:sp>
      <p:sp>
        <p:nvSpPr>
          <p:cNvPr id="175" name="Google Shape;175;p6"/>
          <p:cNvSpPr txBox="1"/>
          <p:nvPr/>
        </p:nvSpPr>
        <p:spPr>
          <a:xfrm>
            <a:off x="249661" y="1628800"/>
            <a:ext cx="4826395" cy="15654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</a:pPr>
            <a:r>
              <a:rPr lang="ru-RU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Среди преимуществ этих льдогенераторов быстрое изготовление и сбрасывание льда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</a:pPr>
            <a:r>
              <a:rPr lang="ru-RU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Вода, которая остается после изготовления порции льда, используется повторно.  Это значительно снижает эксплуатационные расходы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</a:pPr>
            <a:r>
              <a:rPr lang="ru-RU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 комплекте шланг для подачи воды, шланг для слива воды, совок для льда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6" name="Google Shape;176;p6"/>
          <p:cNvCxnSpPr/>
          <p:nvPr/>
        </p:nvCxnSpPr>
        <p:spPr>
          <a:xfrm>
            <a:off x="323528" y="1556792"/>
            <a:ext cx="4752528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7" name="Google Shape;177;p6"/>
          <p:cNvSpPr/>
          <p:nvPr/>
        </p:nvSpPr>
        <p:spPr>
          <a:xfrm>
            <a:off x="5508104" y="0"/>
            <a:ext cx="3672408" cy="6885384"/>
          </a:xfrm>
          <a:prstGeom prst="rect">
            <a:avLst/>
          </a:prstGeom>
          <a:solidFill>
            <a:schemeClr val="lt1">
              <a:alpha val="1490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6"/>
          <p:cNvSpPr/>
          <p:nvPr/>
        </p:nvSpPr>
        <p:spPr>
          <a:xfrm>
            <a:off x="5796136" y="1268760"/>
            <a:ext cx="3096344" cy="367240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6"/>
          <p:cNvSpPr/>
          <p:nvPr/>
        </p:nvSpPr>
        <p:spPr>
          <a:xfrm>
            <a:off x="5796137" y="5085253"/>
            <a:ext cx="1548172" cy="14203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Kuznetsova.DA\Desktop\b05ba999d2b79547a656af168caba604.jpg" id="180" name="Google Shape;18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95427" y="5360648"/>
            <a:ext cx="1349592" cy="8695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\info-lan.org\Files\Public\Technical info\Photo bank\Eksi\EKSI (Lingke)\Марина лед\d597558b-2c69-419d-9959-bf11bc624142.jpg" id="181" name="Google Shape;181;p6"/>
          <p:cNvPicPr preferRelativeResize="0"/>
          <p:nvPr/>
        </p:nvPicPr>
        <p:blipFill rotWithShape="1">
          <a:blip r:embed="rId5">
            <a:alphaModFix/>
          </a:blip>
          <a:srcRect b="0" l="6923" r="16496" t="0"/>
          <a:stretch/>
        </p:blipFill>
        <p:spPr>
          <a:xfrm>
            <a:off x="7477003" y="5085252"/>
            <a:ext cx="1440000" cy="1410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33698" y="1501940"/>
            <a:ext cx="2421219" cy="320604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3" name="Google Shape;183;p6"/>
          <p:cNvGraphicFramePr/>
          <p:nvPr/>
        </p:nvGraphicFramePr>
        <p:xfrm>
          <a:off x="334988" y="335699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{8F61A5B5-6DD1-4148-8399-D383687F6EDD}</a:tableStyleId>
              </a:tblPr>
              <a:tblGrid>
                <a:gridCol w="1723925"/>
                <a:gridCol w="1656175"/>
                <a:gridCol w="1512175"/>
              </a:tblGrid>
              <a:tr h="472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1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Артикул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1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EGB-50 (гранул.)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1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EGB-85 (гранул.)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</a:tr>
              <a:tr h="648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Arial"/>
                        <a:buNone/>
                      </a:pPr>
                      <a:r>
                        <a:rPr b="0" lang="ru-RU" sz="11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Название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1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Льдогенератор т.м. EKSI серии EM, мод. EGB-50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1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Льдогенератор т.м. EKSI серии EM, мод. EGB-85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Arial"/>
                        <a:buNone/>
                      </a:pPr>
                      <a:r>
                        <a:rPr b="0" lang="ru-RU" sz="11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Производительность кг/сутки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</a:t>
                      </a:r>
                      <a:endParaRPr b="1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1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 b="1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Arial"/>
                        <a:buNone/>
                      </a:pPr>
                      <a:r>
                        <a:rPr b="0" lang="ru-RU" sz="11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Объем бункера, кг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</a:t>
                      </a:r>
                      <a:endParaRPr b="1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</a:t>
                      </a:r>
                      <a:endParaRPr b="1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Arial"/>
                        <a:buNone/>
                      </a:pPr>
                      <a:r>
                        <a:rPr b="0" lang="ru-RU" sz="11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Хладагент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R290</a:t>
                      </a:r>
                      <a:endParaRPr b="1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R290</a:t>
                      </a:r>
                      <a:endParaRPr b="1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Arial"/>
                        <a:buNone/>
                      </a:pPr>
                      <a:r>
                        <a:rPr b="0" lang="ru-RU" sz="11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Мощность, Вт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310</a:t>
                      </a:r>
                      <a:endParaRPr b="1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430</a:t>
                      </a:r>
                      <a:endParaRPr b="1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Arial"/>
                        <a:buNone/>
                      </a:pPr>
                      <a:r>
                        <a:rPr b="0" lang="ru-RU" sz="11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Размер, мм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398x542x700 </a:t>
                      </a:r>
                      <a:endParaRPr b="1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398x542x810</a:t>
                      </a:r>
                      <a:endParaRPr b="1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Kuznetsova.DA\Desktop\Без имени-1.png" id="188" name="Google Shape;18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80512" cy="6885384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7"/>
          <p:cNvSpPr txBox="1"/>
          <p:nvPr/>
        </p:nvSpPr>
        <p:spPr>
          <a:xfrm>
            <a:off x="251520" y="1196752"/>
            <a:ext cx="554461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Льдогенераторы чешуйчатого льда</a:t>
            </a:r>
            <a:endParaRPr/>
          </a:p>
        </p:txBody>
      </p:sp>
      <p:sp>
        <p:nvSpPr>
          <p:cNvPr id="190" name="Google Shape;190;p7"/>
          <p:cNvSpPr txBox="1"/>
          <p:nvPr/>
        </p:nvSpPr>
        <p:spPr>
          <a:xfrm>
            <a:off x="249661" y="1628800"/>
            <a:ext cx="4826395" cy="1600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ru-RU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 ассортимент введены модели меньшей, чем у Brema, производительности: 100 и 150 кг/сутки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25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ru-RU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Имеют встроенный бункер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25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ru-RU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 комплекте шланг для подачи воды, шланг для слива воды, совок для льда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1" name="Google Shape;191;p7"/>
          <p:cNvCxnSpPr/>
          <p:nvPr/>
        </p:nvCxnSpPr>
        <p:spPr>
          <a:xfrm>
            <a:off x="323528" y="1556792"/>
            <a:ext cx="4752528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2" name="Google Shape;192;p7"/>
          <p:cNvSpPr/>
          <p:nvPr/>
        </p:nvSpPr>
        <p:spPr>
          <a:xfrm>
            <a:off x="5508104" y="0"/>
            <a:ext cx="3672408" cy="6885384"/>
          </a:xfrm>
          <a:prstGeom prst="rect">
            <a:avLst/>
          </a:prstGeom>
          <a:solidFill>
            <a:schemeClr val="lt1">
              <a:alpha val="1490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7"/>
          <p:cNvSpPr/>
          <p:nvPr/>
        </p:nvSpPr>
        <p:spPr>
          <a:xfrm>
            <a:off x="5796136" y="1268760"/>
            <a:ext cx="3096344" cy="367240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7"/>
          <p:cNvSpPr/>
          <p:nvPr/>
        </p:nvSpPr>
        <p:spPr>
          <a:xfrm>
            <a:off x="5796137" y="5085253"/>
            <a:ext cx="1548172" cy="14203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\\info-lan.org\Files\Public\Technical info\Photo bank\Eksi\EKSI (Lingke)\Марина лед\d597558b-2c69-419d-9959-bf11bc624142.jpg" id="195" name="Google Shape;195;p7"/>
          <p:cNvPicPr preferRelativeResize="0"/>
          <p:nvPr/>
        </p:nvPicPr>
        <p:blipFill rotWithShape="1">
          <a:blip r:embed="rId4">
            <a:alphaModFix/>
          </a:blip>
          <a:srcRect b="0" l="6923" r="16496" t="0"/>
          <a:stretch/>
        </p:blipFill>
        <p:spPr>
          <a:xfrm>
            <a:off x="7477003" y="5085252"/>
            <a:ext cx="1440000" cy="141029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6" name="Google Shape;196;p7"/>
          <p:cNvGraphicFramePr/>
          <p:nvPr/>
        </p:nvGraphicFramePr>
        <p:xfrm>
          <a:off x="334988" y="335699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{8F61A5B5-6DD1-4148-8399-D383687F6EDD}</a:tableStyleId>
              </a:tblPr>
              <a:tblGrid>
                <a:gridCol w="1723925"/>
                <a:gridCol w="1656175"/>
                <a:gridCol w="1512175"/>
              </a:tblGrid>
              <a:tr h="472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1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Артикул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EMR-100 (чешуя)</a:t>
                      </a:r>
                      <a:endParaRPr b="1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EMR-150 (чешуя)</a:t>
                      </a:r>
                      <a:endParaRPr b="1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</a:tr>
              <a:tr h="648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Arial"/>
                        <a:buNone/>
                      </a:pPr>
                      <a:r>
                        <a:rPr b="0" lang="ru-RU" sz="11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Название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1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Льдогенератор т.м. EKSI серии EM, мод. EMR-100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Льдогенератор т.м. EKSI серии EM, мод. EMR  -150</a:t>
                      </a:r>
                      <a:endParaRPr b="1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Arial"/>
                        <a:buNone/>
                      </a:pPr>
                      <a:r>
                        <a:rPr b="0" lang="ru-RU" sz="11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Производительность кг/сутки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b="1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1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150</a:t>
                      </a:r>
                      <a:endParaRPr b="1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Arial"/>
                        <a:buNone/>
                      </a:pPr>
                      <a:r>
                        <a:rPr b="0" lang="ru-RU" sz="11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Объем бункера, кг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 b="1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 b="1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Arial"/>
                        <a:buNone/>
                      </a:pPr>
                      <a:r>
                        <a:rPr b="0" lang="ru-RU" sz="11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Хладагент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R404a</a:t>
                      </a:r>
                      <a:endParaRPr b="1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R404a</a:t>
                      </a:r>
                      <a:endParaRPr b="1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Arial"/>
                        <a:buNone/>
                      </a:pPr>
                      <a:r>
                        <a:rPr b="0" lang="ru-RU" sz="11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Мощность, Вт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550</a:t>
                      </a:r>
                      <a:endParaRPr b="1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650</a:t>
                      </a:r>
                      <a:endParaRPr b="1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Arial"/>
                        <a:buNone/>
                      </a:pPr>
                      <a:r>
                        <a:rPr b="0" lang="ru-RU" sz="11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Размер, мм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670x650x1140 </a:t>
                      </a:r>
                      <a:endParaRPr b="1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670x650x1140</a:t>
                      </a:r>
                      <a:endParaRPr b="1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97" name="Google Shape;197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85593" y="1556792"/>
            <a:ext cx="2317430" cy="3176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7"/>
          <p:cNvPicPr preferRelativeResize="0"/>
          <p:nvPr/>
        </p:nvPicPr>
        <p:blipFill rotWithShape="1">
          <a:blip r:embed="rId6">
            <a:alphaModFix/>
          </a:blip>
          <a:srcRect b="10835" l="0" r="7170" t="6602"/>
          <a:stretch/>
        </p:blipFill>
        <p:spPr>
          <a:xfrm>
            <a:off x="7477003" y="5085252"/>
            <a:ext cx="1440000" cy="1404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Kuznetsova.DA\Desktop\Без названия (1).jpg" id="199" name="Google Shape;199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886145" y="5242568"/>
            <a:ext cx="1424170" cy="1066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2022-09-30T12:53:18Z</dcterms:created>
  <dc:creator>Кузнецова Дарья Алексеевна</dc:creator>
</cp:coreProperties>
</file>